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8"/>
  </p:notesMasterIdLst>
  <p:handoutMasterIdLst>
    <p:handoutMasterId r:id="rId9"/>
  </p:handoutMasterIdLst>
  <p:sldIdLst>
    <p:sldId id="277" r:id="rId3"/>
    <p:sldId id="641" r:id="rId4"/>
    <p:sldId id="639" r:id="rId5"/>
    <p:sldId id="642" r:id="rId6"/>
    <p:sldId id="350" r:id="rId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Christophe Rolland" initials="JR"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6C70"/>
    <a:srgbClr val="DDDDD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86531" autoAdjust="0"/>
  </p:normalViewPr>
  <p:slideViewPr>
    <p:cSldViewPr snapToGrid="0">
      <p:cViewPr varScale="1">
        <p:scale>
          <a:sx n="104" d="100"/>
          <a:sy n="104" d="100"/>
        </p:scale>
        <p:origin x="1224"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87" d="100"/>
          <a:sy n="87" d="100"/>
        </p:scale>
        <p:origin x="353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1727"/>
          </a:xfrm>
          <a:prstGeom prst="rect">
            <a:avLst/>
          </a:prstGeom>
        </p:spPr>
        <p:txBody>
          <a:bodyPr vert="horz" lIns="99048" tIns="49524" rIns="99048" bIns="49524" rtlCol="0"/>
          <a:lstStyle>
            <a:lvl1pPr algn="l">
              <a:defRPr sz="1300"/>
            </a:lvl1pPr>
          </a:lstStyle>
          <a:p>
            <a:endParaRPr lang="en-GB"/>
          </a:p>
        </p:txBody>
      </p:sp>
      <p:sp>
        <p:nvSpPr>
          <p:cNvPr id="3" name="Espace réservé de la date 2"/>
          <p:cNvSpPr>
            <a:spLocks noGrp="1"/>
          </p:cNvSpPr>
          <p:nvPr>
            <p:ph type="dt" sz="quarter" idx="1"/>
          </p:nvPr>
        </p:nvSpPr>
        <p:spPr>
          <a:xfrm>
            <a:off x="4143588" y="0"/>
            <a:ext cx="3169920" cy="481727"/>
          </a:xfrm>
          <a:prstGeom prst="rect">
            <a:avLst/>
          </a:prstGeom>
        </p:spPr>
        <p:txBody>
          <a:bodyPr vert="horz" lIns="99048" tIns="49524" rIns="99048" bIns="49524" rtlCol="0"/>
          <a:lstStyle>
            <a:lvl1pPr algn="r">
              <a:defRPr sz="1300"/>
            </a:lvl1pPr>
          </a:lstStyle>
          <a:p>
            <a:fld id="{127C956C-245D-4475-968E-F02DE13DA123}" type="datetimeFigureOut">
              <a:rPr lang="en-GB" smtClean="0"/>
              <a:t>26/09/2019</a:t>
            </a:fld>
            <a:endParaRPr lang="en-GB"/>
          </a:p>
        </p:txBody>
      </p:sp>
      <p:sp>
        <p:nvSpPr>
          <p:cNvPr id="4" name="Espace réservé du pied de page 3"/>
          <p:cNvSpPr>
            <a:spLocks noGrp="1"/>
          </p:cNvSpPr>
          <p:nvPr>
            <p:ph type="ftr" sz="quarter" idx="2"/>
          </p:nvPr>
        </p:nvSpPr>
        <p:spPr>
          <a:xfrm>
            <a:off x="0" y="9119475"/>
            <a:ext cx="3169920" cy="481726"/>
          </a:xfrm>
          <a:prstGeom prst="rect">
            <a:avLst/>
          </a:prstGeom>
        </p:spPr>
        <p:txBody>
          <a:bodyPr vert="horz" lIns="99048" tIns="49524" rIns="99048" bIns="49524" rtlCol="0" anchor="b"/>
          <a:lstStyle>
            <a:lvl1pPr algn="l">
              <a:defRPr sz="1300"/>
            </a:lvl1pPr>
          </a:lstStyle>
          <a:p>
            <a:endParaRPr lang="en-GB"/>
          </a:p>
        </p:txBody>
      </p:sp>
      <p:sp>
        <p:nvSpPr>
          <p:cNvPr id="5" name="Espace réservé du numéro de diapositive 4"/>
          <p:cNvSpPr>
            <a:spLocks noGrp="1"/>
          </p:cNvSpPr>
          <p:nvPr>
            <p:ph type="sldNum" sz="quarter" idx="3"/>
          </p:nvPr>
        </p:nvSpPr>
        <p:spPr>
          <a:xfrm>
            <a:off x="4143588" y="9119475"/>
            <a:ext cx="3169920" cy="481726"/>
          </a:xfrm>
          <a:prstGeom prst="rect">
            <a:avLst/>
          </a:prstGeom>
        </p:spPr>
        <p:txBody>
          <a:bodyPr vert="horz" lIns="99048" tIns="49524" rIns="99048" bIns="49524" rtlCol="0" anchor="b"/>
          <a:lstStyle>
            <a:lvl1pPr algn="r">
              <a:defRPr sz="1300"/>
            </a:lvl1pPr>
          </a:lstStyle>
          <a:p>
            <a:fld id="{BA548E75-4131-46EC-9360-F8767761F3EC}" type="slidenum">
              <a:rPr lang="en-GB" smtClean="0"/>
              <a:t>‹#›</a:t>
            </a:fld>
            <a:endParaRPr lang="en-GB"/>
          </a:p>
        </p:txBody>
      </p:sp>
    </p:spTree>
    <p:extLst>
      <p:ext uri="{BB962C8B-B14F-4D97-AF65-F5344CB8AC3E}">
        <p14:creationId xmlns:p14="http://schemas.microsoft.com/office/powerpoint/2010/main" val="2767500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1727"/>
          </a:xfrm>
          <a:prstGeom prst="rect">
            <a:avLst/>
          </a:prstGeom>
        </p:spPr>
        <p:txBody>
          <a:bodyPr vert="horz" lIns="99048" tIns="49524" rIns="99048" bIns="49524" rtlCol="0"/>
          <a:lstStyle>
            <a:lvl1pPr algn="l">
              <a:defRPr sz="1300"/>
            </a:lvl1pPr>
          </a:lstStyle>
          <a:p>
            <a:endParaRPr lang="en-GB"/>
          </a:p>
        </p:txBody>
      </p:sp>
      <p:sp>
        <p:nvSpPr>
          <p:cNvPr id="3" name="Espace réservé de la date 2"/>
          <p:cNvSpPr>
            <a:spLocks noGrp="1"/>
          </p:cNvSpPr>
          <p:nvPr>
            <p:ph type="dt" idx="1"/>
          </p:nvPr>
        </p:nvSpPr>
        <p:spPr>
          <a:xfrm>
            <a:off x="4143588" y="0"/>
            <a:ext cx="3169920" cy="481727"/>
          </a:xfrm>
          <a:prstGeom prst="rect">
            <a:avLst/>
          </a:prstGeom>
        </p:spPr>
        <p:txBody>
          <a:bodyPr vert="horz" lIns="99048" tIns="49524" rIns="99048" bIns="49524" rtlCol="0"/>
          <a:lstStyle>
            <a:lvl1pPr algn="r">
              <a:defRPr sz="1300"/>
            </a:lvl1pPr>
          </a:lstStyle>
          <a:p>
            <a:fld id="{E4B58CA8-F2B3-437A-A4ED-F2BFD0A8B956}" type="datetimeFigureOut">
              <a:rPr lang="en-GB" smtClean="0"/>
              <a:t>26/09/2019</a:t>
            </a:fld>
            <a:endParaRPr lang="en-GB"/>
          </a:p>
        </p:txBody>
      </p:sp>
      <p:sp>
        <p:nvSpPr>
          <p:cNvPr id="4" name="Espace réservé de l'image des diapositives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9048" tIns="49524" rIns="99048" bIns="49524" rtlCol="0" anchor="ctr"/>
          <a:lstStyle/>
          <a:p>
            <a:endParaRPr lang="en-GB"/>
          </a:p>
        </p:txBody>
      </p:sp>
      <p:sp>
        <p:nvSpPr>
          <p:cNvPr id="5" name="Espace réservé des commentaires 4"/>
          <p:cNvSpPr>
            <a:spLocks noGrp="1"/>
          </p:cNvSpPr>
          <p:nvPr>
            <p:ph type="body" sz="quarter" idx="3"/>
          </p:nvPr>
        </p:nvSpPr>
        <p:spPr>
          <a:xfrm>
            <a:off x="731520" y="4620577"/>
            <a:ext cx="5852160" cy="3780473"/>
          </a:xfrm>
          <a:prstGeom prst="rect">
            <a:avLst/>
          </a:prstGeom>
        </p:spPr>
        <p:txBody>
          <a:bodyPr vert="horz" lIns="99048" tIns="49524" rIns="99048" bIns="4952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9119475"/>
            <a:ext cx="3169920" cy="481726"/>
          </a:xfrm>
          <a:prstGeom prst="rect">
            <a:avLst/>
          </a:prstGeom>
        </p:spPr>
        <p:txBody>
          <a:bodyPr vert="horz" lIns="99048" tIns="49524" rIns="99048" bIns="49524" rtlCol="0" anchor="b"/>
          <a:lstStyle>
            <a:lvl1pPr algn="l">
              <a:defRPr sz="1300"/>
            </a:lvl1pPr>
          </a:lstStyle>
          <a:p>
            <a:endParaRPr lang="en-GB"/>
          </a:p>
        </p:txBody>
      </p:sp>
      <p:sp>
        <p:nvSpPr>
          <p:cNvPr id="7" name="Espace réservé du numéro de diapositive 6"/>
          <p:cNvSpPr>
            <a:spLocks noGrp="1"/>
          </p:cNvSpPr>
          <p:nvPr>
            <p:ph type="sldNum" sz="quarter" idx="5"/>
          </p:nvPr>
        </p:nvSpPr>
        <p:spPr>
          <a:xfrm>
            <a:off x="4143588" y="9119475"/>
            <a:ext cx="3169920" cy="481726"/>
          </a:xfrm>
          <a:prstGeom prst="rect">
            <a:avLst/>
          </a:prstGeom>
        </p:spPr>
        <p:txBody>
          <a:bodyPr vert="horz" lIns="99048" tIns="49524" rIns="99048" bIns="49524" rtlCol="0" anchor="b"/>
          <a:lstStyle>
            <a:lvl1pPr algn="r">
              <a:defRPr sz="1300"/>
            </a:lvl1pPr>
          </a:lstStyle>
          <a:p>
            <a:fld id="{9FB7AED1-D90C-47F8-B072-B9046BD151C0}" type="slidenum">
              <a:rPr lang="en-GB" smtClean="0"/>
              <a:t>‹#›</a:t>
            </a:fld>
            <a:endParaRPr lang="en-GB"/>
          </a:p>
        </p:txBody>
      </p:sp>
    </p:spTree>
    <p:extLst>
      <p:ext uri="{BB962C8B-B14F-4D97-AF65-F5344CB8AC3E}">
        <p14:creationId xmlns:p14="http://schemas.microsoft.com/office/powerpoint/2010/main" val="1359507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People-first language is a type of linguistic prescription in English. It aims to avoid perceived and subconscious dehumanisation when discussing people with disabilities and is sometimes referred to as a type of disability etiquette. </a:t>
            </a:r>
          </a:p>
          <a:p>
            <a:endParaRPr lang="en-GB" dirty="0"/>
          </a:p>
          <a:p>
            <a:r>
              <a:rPr lang="en-GB" dirty="0"/>
              <a:t>People-first language can also be applied to any group that is defined by a condition rather than as a people: for example, "those that are homeless" rather than "the homeless".</a:t>
            </a:r>
          </a:p>
          <a:p>
            <a:endParaRPr lang="en-GB" dirty="0"/>
          </a:p>
          <a:p>
            <a:r>
              <a:rPr lang="en-GB" dirty="0"/>
              <a:t>Rather than using labels to define individuals with a health issue, it is more appropriate to use terminology, which describes individuals as being diagnosed with an illness or disorder. People first language puts the person before the diagnosis and describes what the person has not what the person is.</a:t>
            </a:r>
          </a:p>
          <a:p>
            <a:endParaRPr lang="en-GB" dirty="0"/>
          </a:p>
          <a:p>
            <a:r>
              <a:rPr lang="en-GB" dirty="0"/>
              <a:t>The basic idea is to use a sentence structure that names the person first and the condition second, for example, "people with disabilities" rather than "disabled people" or "disabled," in order to emphasise that "they are people first."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7AED1-D90C-47F8-B072-B9046BD151C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335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B7AED1-D90C-47F8-B072-B9046BD151C0}" type="slidenum">
              <a:rPr lang="en-GB" smtClean="0"/>
              <a:t>2</a:t>
            </a:fld>
            <a:endParaRPr lang="en-GB"/>
          </a:p>
        </p:txBody>
      </p:sp>
    </p:spTree>
    <p:extLst>
      <p:ext uri="{BB962C8B-B14F-4D97-AF65-F5344CB8AC3E}">
        <p14:creationId xmlns:p14="http://schemas.microsoft.com/office/powerpoint/2010/main" val="3293051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When referring to a person with a disability, their name or a pronoun should come first followed by a description of their disability. It is important to identify the impairment, but not imply it has ‘modified’ the person, thus providing guidance on which terms to use and which are inappropriate. See the table below for examples.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social model of disability means that whilst someone's impairment (e.g. a spinal cord injury) is an individual property, ‘disability’ is something created by external factors such as a lack of wheelchair access to their rowing club. ‘People First Language’ recognises that individuals with disabilities are people first and foremost.  It emphasises each person's value, individuality, dignity and capabilities.  </a:t>
            </a:r>
          </a:p>
          <a:p>
            <a:endParaRPr lang="en-US" dirty="0"/>
          </a:p>
        </p:txBody>
      </p:sp>
      <p:sp>
        <p:nvSpPr>
          <p:cNvPr id="4" name="Slide Number Placeholder 3"/>
          <p:cNvSpPr>
            <a:spLocks noGrp="1"/>
          </p:cNvSpPr>
          <p:nvPr>
            <p:ph type="sldNum" sz="quarter" idx="5"/>
          </p:nvPr>
        </p:nvSpPr>
        <p:spPr/>
        <p:txBody>
          <a:bodyPr/>
          <a:lstStyle/>
          <a:p>
            <a:fld id="{9FB7AED1-D90C-47F8-B072-B9046BD151C0}" type="slidenum">
              <a:rPr lang="en-GB" smtClean="0"/>
              <a:t>3</a:t>
            </a:fld>
            <a:endParaRPr lang="en-GB"/>
          </a:p>
        </p:txBody>
      </p:sp>
    </p:spTree>
    <p:extLst>
      <p:ext uri="{BB962C8B-B14F-4D97-AF65-F5344CB8AC3E}">
        <p14:creationId xmlns:p14="http://schemas.microsoft.com/office/powerpoint/2010/main" val="2154949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B7AED1-D90C-47F8-B072-B9046BD151C0}" type="slidenum">
              <a:rPr lang="en-GB" smtClean="0"/>
              <a:t>4</a:t>
            </a:fld>
            <a:endParaRPr lang="en-GB"/>
          </a:p>
        </p:txBody>
      </p:sp>
    </p:spTree>
    <p:extLst>
      <p:ext uri="{BB962C8B-B14F-4D97-AF65-F5344CB8AC3E}">
        <p14:creationId xmlns:p14="http://schemas.microsoft.com/office/powerpoint/2010/main" val="3265219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B7AED1-D90C-47F8-B072-B9046BD151C0}" type="slidenum">
              <a:rPr lang="en-GB" smtClean="0"/>
              <a:t>5</a:t>
            </a:fld>
            <a:endParaRPr lang="en-GB"/>
          </a:p>
        </p:txBody>
      </p:sp>
    </p:spTree>
    <p:extLst>
      <p:ext uri="{BB962C8B-B14F-4D97-AF65-F5344CB8AC3E}">
        <p14:creationId xmlns:p14="http://schemas.microsoft.com/office/powerpoint/2010/main" val="4258133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2" cstate="print">
            <a:extLst>
              <a:ext uri="{28A0092B-C50C-407E-A947-70E740481C1C}">
                <a14:useLocalDpi xmlns:a14="http://schemas.microsoft.com/office/drawing/2010/main"/>
              </a:ext>
            </a:extLst>
          </a:blip>
          <a:srcRect r="-20"/>
          <a:stretch/>
        </p:blipFill>
        <p:spPr>
          <a:xfrm>
            <a:off x="-559768" y="0"/>
            <a:ext cx="13342451" cy="6741368"/>
          </a:xfrm>
          <a:prstGeom prst="rect">
            <a:avLst/>
          </a:prstGeom>
        </p:spPr>
      </p:pic>
      <p:sp>
        <p:nvSpPr>
          <p:cNvPr id="4" name="Rectangle 3"/>
          <p:cNvSpPr/>
          <p:nvPr userDrawn="1"/>
        </p:nvSpPr>
        <p:spPr>
          <a:xfrm>
            <a:off x="0" y="6165304"/>
            <a:ext cx="12192000"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2" name="Title 1"/>
          <p:cNvSpPr>
            <a:spLocks noGrp="1"/>
          </p:cNvSpPr>
          <p:nvPr>
            <p:ph type="ctrTitle" hasCustomPrompt="1"/>
          </p:nvPr>
        </p:nvSpPr>
        <p:spPr>
          <a:xfrm>
            <a:off x="2735627" y="4437112"/>
            <a:ext cx="9456373" cy="1440160"/>
          </a:xfrm>
          <a:solidFill>
            <a:schemeClr val="accent2">
              <a:alpha val="64000"/>
            </a:schemeClr>
          </a:solidFill>
          <a:ln>
            <a:solidFill>
              <a:schemeClr val="accent2"/>
            </a:solidFill>
          </a:ln>
        </p:spPr>
        <p:txBody>
          <a:bodyPr>
            <a:normAutofit/>
          </a:bodyPr>
          <a:lstStyle>
            <a:lvl1pPr>
              <a:defRPr sz="4000">
                <a:solidFill>
                  <a:schemeClr val="bg1"/>
                </a:solidFill>
                <a:latin typeface="Microsoft Sans Serif" panose="020B0604020202020204" pitchFamily="34" charset="0"/>
                <a:cs typeface="Microsoft Sans Serif" panose="020B0604020202020204" pitchFamily="34" charset="0"/>
              </a:defRPr>
            </a:lvl1pPr>
          </a:lstStyle>
          <a:p>
            <a:r>
              <a:rPr lang="en-US" dirty="0"/>
              <a:t>Click to edit Master title style</a:t>
            </a:r>
            <a:endParaRPr lang="en-IN" dirty="0"/>
          </a:p>
        </p:txBody>
      </p:sp>
      <p:sp>
        <p:nvSpPr>
          <p:cNvPr id="3" name="Subtitle 2"/>
          <p:cNvSpPr>
            <a:spLocks noGrp="1"/>
          </p:cNvSpPr>
          <p:nvPr>
            <p:ph type="subTitle" idx="1"/>
          </p:nvPr>
        </p:nvSpPr>
        <p:spPr>
          <a:xfrm>
            <a:off x="2735627" y="6165304"/>
            <a:ext cx="7644767" cy="593968"/>
          </a:xfrm>
        </p:spPr>
        <p:txBody>
          <a:bodyPr>
            <a:normAutofit/>
          </a:bodyPr>
          <a:lstStyle>
            <a:lvl1pPr marL="0" indent="0" algn="l">
              <a:buNone/>
              <a:defRPr sz="2800">
                <a:solidFill>
                  <a:schemeClr val="accent2"/>
                </a:solidFill>
                <a:latin typeface="Microsoft Sans Serif" panose="020B0604020202020204" pitchFamily="34" charset="0"/>
                <a:cs typeface="Microsoft Sans Serif"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IN" dirty="0"/>
          </a:p>
        </p:txBody>
      </p:sp>
      <p:pic>
        <p:nvPicPr>
          <p:cNvPr id="7" name="Imag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784299" y="116633"/>
            <a:ext cx="3162759" cy="1284221"/>
          </a:xfrm>
          <a:prstGeom prst="rect">
            <a:avLst/>
          </a:prstGeom>
        </p:spPr>
      </p:pic>
    </p:spTree>
    <p:extLst>
      <p:ext uri="{BB962C8B-B14F-4D97-AF65-F5344CB8AC3E}">
        <p14:creationId xmlns:p14="http://schemas.microsoft.com/office/powerpoint/2010/main" val="6890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nodeType="afterEffect">
                                  <p:stCondLst>
                                    <p:cond delay="100"/>
                                  </p:stCondLst>
                                  <p:childTnLst>
                                    <p:animMotion origin="layout" path="M -4.52464E-6 -4.03289E-6 L 0.04077 -0.06393 " pathEditMode="relative" rAng="0" ptsTypes="AA">
                                      <p:cBhvr>
                                        <p:cTn id="6" dur="3000" fill="hold"/>
                                        <p:tgtEl>
                                          <p:spTgt spid="9"/>
                                        </p:tgtEl>
                                        <p:attrNameLst>
                                          <p:attrName>ppt_x</p:attrName>
                                          <p:attrName>ppt_y</p:attrName>
                                        </p:attrNameLst>
                                      </p:cBhvr>
                                      <p:rCtr x="2030" y="-31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A2214-9F01-DE4D-A276-8D863E7781CE}"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2901196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5A2214-9F01-DE4D-A276-8D863E7781CE}"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4144986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5A2214-9F01-DE4D-A276-8D863E7781CE}"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612044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5A2214-9F01-DE4D-A276-8D863E7781CE}"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3416457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5A2214-9F01-DE4D-A276-8D863E7781CE}"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1143921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A2214-9F01-DE4D-A276-8D863E7781CE}"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1156913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A2214-9F01-DE4D-A276-8D863E7781CE}"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3916214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A2214-9F01-DE4D-A276-8D863E7781CE}"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3920551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A2214-9F01-DE4D-A276-8D863E7781CE}"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4192192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A2214-9F01-DE4D-A276-8D863E7781CE}"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4066810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1808" y="5135057"/>
            <a:ext cx="11734185" cy="881567"/>
          </a:xfrm>
          <a:solidFill>
            <a:schemeClr val="accent2">
              <a:alpha val="64000"/>
            </a:schemeClr>
          </a:solidFill>
          <a:ln>
            <a:solidFill>
              <a:schemeClr val="accent2"/>
            </a:solidFill>
          </a:ln>
        </p:spPr>
        <p:txBody>
          <a:bodyPr>
            <a:normAutofit/>
          </a:bodyPr>
          <a:lstStyle>
            <a:lvl1pPr>
              <a:defRPr sz="4000">
                <a:solidFill>
                  <a:schemeClr val="bg1"/>
                </a:solidFill>
                <a:latin typeface="Microsoft Sans Serif" panose="020B0604020202020204" pitchFamily="34" charset="0"/>
                <a:cs typeface="Microsoft Sans Serif" panose="020B0604020202020204" pitchFamily="34" charset="0"/>
              </a:defRPr>
            </a:lvl1pPr>
          </a:lstStyle>
          <a:p>
            <a:r>
              <a:rPr lang="en-US" dirty="0"/>
              <a:t>Click to edit Master title style</a:t>
            </a:r>
            <a:endParaRPr lang="en-IN" dirty="0"/>
          </a:p>
        </p:txBody>
      </p:sp>
      <p:sp>
        <p:nvSpPr>
          <p:cNvPr id="3" name="Subtitle 2"/>
          <p:cNvSpPr>
            <a:spLocks noGrp="1"/>
          </p:cNvSpPr>
          <p:nvPr>
            <p:ph type="subTitle" idx="1"/>
          </p:nvPr>
        </p:nvSpPr>
        <p:spPr>
          <a:xfrm>
            <a:off x="2735627" y="6165304"/>
            <a:ext cx="7644767" cy="593968"/>
          </a:xfrm>
        </p:spPr>
        <p:txBody>
          <a:bodyPr>
            <a:normAutofit/>
          </a:bodyPr>
          <a:lstStyle>
            <a:lvl1pPr marL="0" indent="0" algn="l">
              <a:buNone/>
              <a:defRPr sz="2800">
                <a:solidFill>
                  <a:schemeClr val="accent2"/>
                </a:solidFill>
                <a:latin typeface="Microsoft Sans Serif" panose="020B0604020202020204" pitchFamily="34" charset="0"/>
                <a:cs typeface="Microsoft Sans Serif"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IN"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92945" y="72304"/>
            <a:ext cx="2326622" cy="944713"/>
          </a:xfrm>
          <a:prstGeom prst="rect">
            <a:avLst/>
          </a:prstGeom>
        </p:spPr>
      </p:pic>
      <p:grpSp>
        <p:nvGrpSpPr>
          <p:cNvPr id="8" name="Groupe 7"/>
          <p:cNvGrpSpPr/>
          <p:nvPr userDrawn="1"/>
        </p:nvGrpSpPr>
        <p:grpSpPr>
          <a:xfrm>
            <a:off x="623393" y="-1167886"/>
            <a:ext cx="9273111" cy="7258850"/>
            <a:chOff x="4611426" y="-2634098"/>
            <a:chExt cx="6954833" cy="7258850"/>
          </a:xfrm>
          <a:blipFill>
            <a:blip r:embed="rId3"/>
            <a:stretch>
              <a:fillRect/>
            </a:stretch>
          </a:blipFill>
        </p:grpSpPr>
        <p:sp>
          <p:nvSpPr>
            <p:cNvPr id="5" name="Rectangle à coins arrondis 4"/>
            <p:cNvSpPr/>
            <p:nvPr userDrawn="1"/>
          </p:nvSpPr>
          <p:spPr>
            <a:xfrm rot="18854625">
              <a:off x="2714260" y="-736932"/>
              <a:ext cx="5604711" cy="18103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14" name="Rectangle à coins arrondis 13"/>
            <p:cNvSpPr/>
            <p:nvPr userDrawn="1"/>
          </p:nvSpPr>
          <p:spPr>
            <a:xfrm rot="18854625">
              <a:off x="3521455" y="494600"/>
              <a:ext cx="6742954"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15" name="Rectangle à coins arrondis 14"/>
            <p:cNvSpPr/>
            <p:nvPr userDrawn="1"/>
          </p:nvSpPr>
          <p:spPr>
            <a:xfrm rot="18854625">
              <a:off x="5530671" y="430828"/>
              <a:ext cx="6467994" cy="150271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16" name="Rectangle à coins arrondis 15"/>
            <p:cNvSpPr/>
            <p:nvPr userDrawn="1"/>
          </p:nvSpPr>
          <p:spPr>
            <a:xfrm rot="18854625">
              <a:off x="7944832" y="1003324"/>
              <a:ext cx="5350350" cy="189250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grpSp>
    </p:spTree>
    <p:extLst>
      <p:ext uri="{BB962C8B-B14F-4D97-AF65-F5344CB8AC3E}">
        <p14:creationId xmlns:p14="http://schemas.microsoft.com/office/powerpoint/2010/main" val="2310019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1" y="0"/>
            <a:ext cx="9634956" cy="988286"/>
          </a:xfrm>
          <a:noFill/>
        </p:spPr>
        <p:txBody>
          <a:bodyPr>
            <a:normAutofit/>
          </a:bodyPr>
          <a:lstStyle>
            <a:lvl1pPr algn="l">
              <a:defRPr sz="2800">
                <a:solidFill>
                  <a:srgbClr val="01467D"/>
                </a:solidFill>
                <a:latin typeface="Microsoft Sans Serif" panose="020B0604020202020204" pitchFamily="34" charset="0"/>
                <a:cs typeface="Microsoft Sans Serif" panose="020B0604020202020204" pitchFamily="34" charset="0"/>
              </a:defRPr>
            </a:lvl1pPr>
          </a:lstStyle>
          <a:p>
            <a:r>
              <a:rPr lang="en-US" dirty="0"/>
              <a:t>Click to edit Master </a:t>
            </a:r>
            <a:r>
              <a:rPr lang="en-US"/>
              <a:t>title style</a:t>
            </a:r>
            <a:endParaRPr lang="en-IN" dirty="0"/>
          </a:p>
        </p:txBody>
      </p:sp>
      <p:sp>
        <p:nvSpPr>
          <p:cNvPr id="3" name="Content Placeholder 2"/>
          <p:cNvSpPr>
            <a:spLocks noGrp="1"/>
          </p:cNvSpPr>
          <p:nvPr>
            <p:ph idx="1"/>
          </p:nvPr>
        </p:nvSpPr>
        <p:spPr>
          <a:xfrm>
            <a:off x="335360" y="1600201"/>
            <a:ext cx="11566488" cy="4525963"/>
          </a:xfrm>
        </p:spPr>
        <p:txBody>
          <a:bodyPr/>
          <a:lstStyle>
            <a:lvl1pPr marL="342900" indent="-342900">
              <a:buSzPct val="90000"/>
              <a:buFontTx/>
              <a:buBlip>
                <a:blip r:embed="rId2"/>
              </a:buBlip>
              <a:defRPr sz="2800">
                <a:solidFill>
                  <a:srgbClr val="01467D"/>
                </a:solidFill>
                <a:latin typeface="Microsoft Sans Serif" panose="020B0604020202020204" pitchFamily="34" charset="0"/>
                <a:cs typeface="Microsoft Sans Serif" panose="020B0604020202020204" pitchFamily="34" charset="0"/>
              </a:defRPr>
            </a:lvl1pPr>
            <a:lvl2pPr>
              <a:defRPr sz="2400">
                <a:solidFill>
                  <a:srgbClr val="01467D"/>
                </a:solidFill>
                <a:latin typeface="Microsoft Sans Serif" panose="020B0604020202020204" pitchFamily="34" charset="0"/>
                <a:cs typeface="Microsoft Sans Serif" panose="020B0604020202020204" pitchFamily="34" charset="0"/>
              </a:defRPr>
            </a:lvl2pPr>
            <a:lvl3pPr>
              <a:defRPr sz="2000">
                <a:solidFill>
                  <a:srgbClr val="01467D"/>
                </a:solidFill>
                <a:latin typeface="Microsoft Sans Serif" panose="020B0604020202020204" pitchFamily="34" charset="0"/>
                <a:cs typeface="Microsoft Sans Serif" panose="020B0604020202020204" pitchFamily="34" charset="0"/>
              </a:defRPr>
            </a:lvl3pPr>
            <a:lvl4pPr>
              <a:defRPr sz="1800">
                <a:solidFill>
                  <a:srgbClr val="01467D"/>
                </a:solidFill>
                <a:latin typeface="Microsoft Sans Serif" panose="020B0604020202020204" pitchFamily="34" charset="0"/>
                <a:cs typeface="Microsoft Sans Serif" panose="020B0604020202020204" pitchFamily="34" charset="0"/>
              </a:defRPr>
            </a:lvl4pPr>
            <a:lvl5pPr>
              <a:defRPr sz="1800">
                <a:solidFill>
                  <a:srgbClr val="01467D"/>
                </a:solidFill>
                <a:latin typeface="Microsoft Sans Serif" panose="020B0604020202020204" pitchFamily="34" charset="0"/>
                <a:cs typeface="Microsoft Sans Serif"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Slide Number Placeholder 5"/>
          <p:cNvSpPr>
            <a:spLocks noGrp="1"/>
          </p:cNvSpPr>
          <p:nvPr>
            <p:ph type="sldNum" sz="quarter" idx="12"/>
          </p:nvPr>
        </p:nvSpPr>
        <p:spPr/>
        <p:txBody>
          <a:body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pic>
        <p:nvPicPr>
          <p:cNvPr id="8" name="Imag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128448" y="116632"/>
            <a:ext cx="1773400" cy="720080"/>
          </a:xfrm>
          <a:prstGeom prst="rect">
            <a:avLst/>
          </a:prstGeom>
        </p:spPr>
      </p:pic>
      <p:cxnSp>
        <p:nvCxnSpPr>
          <p:cNvPr id="11" name="Connecteur droit 10"/>
          <p:cNvCxnSpPr/>
          <p:nvPr userDrawn="1"/>
        </p:nvCxnSpPr>
        <p:spPr>
          <a:xfrm>
            <a:off x="0" y="980728"/>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020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1" y="0"/>
            <a:ext cx="9634956" cy="988286"/>
          </a:xfrm>
          <a:noFill/>
        </p:spPr>
        <p:txBody>
          <a:bodyPr>
            <a:normAutofit/>
          </a:bodyPr>
          <a:lstStyle>
            <a:lvl1pPr algn="l">
              <a:defRPr sz="2800">
                <a:solidFill>
                  <a:srgbClr val="01467D"/>
                </a:solidFill>
                <a:latin typeface="Microsoft Sans Serif" panose="020B0604020202020204" pitchFamily="34" charset="0"/>
                <a:cs typeface="Microsoft Sans Serif" panose="020B0604020202020204" pitchFamily="34" charset="0"/>
              </a:defRPr>
            </a:lvl1pPr>
          </a:lstStyle>
          <a:p>
            <a:r>
              <a:rPr lang="en-US" dirty="0"/>
              <a:t>Click to edit Master </a:t>
            </a:r>
            <a:r>
              <a:rPr lang="en-US"/>
              <a:t>title style</a:t>
            </a:r>
            <a:endParaRPr lang="en-IN" dirty="0"/>
          </a:p>
        </p:txBody>
      </p:sp>
      <p:sp>
        <p:nvSpPr>
          <p:cNvPr id="6" name="Slide Number Placeholder 5"/>
          <p:cNvSpPr>
            <a:spLocks noGrp="1"/>
          </p:cNvSpPr>
          <p:nvPr>
            <p:ph type="sldNum" sz="quarter" idx="12"/>
          </p:nvPr>
        </p:nvSpPr>
        <p:spPr/>
        <p:txBody>
          <a:body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28448" y="116632"/>
            <a:ext cx="1773400" cy="720080"/>
          </a:xfrm>
          <a:prstGeom prst="rect">
            <a:avLst/>
          </a:prstGeom>
        </p:spPr>
      </p:pic>
      <p:cxnSp>
        <p:nvCxnSpPr>
          <p:cNvPr id="11" name="Connecteur droit 10"/>
          <p:cNvCxnSpPr/>
          <p:nvPr userDrawn="1"/>
        </p:nvCxnSpPr>
        <p:spPr>
          <a:xfrm>
            <a:off x="0" y="980728"/>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36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rmAutofit/>
          </a:bodyPr>
          <a:lstStyle>
            <a:lvl1pPr algn="l">
              <a:defRPr sz="3600" b="1" cap="all"/>
            </a:lvl1pPr>
          </a:lstStyle>
          <a:p>
            <a:r>
              <a:rPr lang="en-US"/>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500502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56145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endParaRPr lang="en-IN"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IN"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664513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dirty="0"/>
              <a:t>Modifiez le style du titre</a:t>
            </a:r>
            <a:endParaRPr lang="en-US" dirty="0"/>
          </a:p>
        </p:txBody>
      </p:sp>
      <p:pic>
        <p:nvPicPr>
          <p:cNvPr id="4" name="Imag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0502" y="71414"/>
            <a:ext cx="1714469" cy="532258"/>
          </a:xfrm>
          <a:prstGeom prst="rect">
            <a:avLst/>
          </a:prstGeom>
        </p:spPr>
      </p:pic>
    </p:spTree>
    <p:extLst>
      <p:ext uri="{BB962C8B-B14F-4D97-AF65-F5344CB8AC3E}">
        <p14:creationId xmlns:p14="http://schemas.microsoft.com/office/powerpoint/2010/main" val="152604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5A2214-9F01-DE4D-A276-8D863E7781CE}"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3231635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N"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107354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dt="0"/>
  <p:txStyles>
    <p:titleStyle>
      <a:lvl1pPr algn="l" defTabSz="914400" rtl="0" eaLnBrk="1" latinLnBrk="0" hangingPunct="1">
        <a:spcBef>
          <a:spcPct val="0"/>
        </a:spcBef>
        <a:buNone/>
        <a:defRPr sz="3600" kern="1200">
          <a:solidFill>
            <a:schemeClr val="accent1"/>
          </a:solidFill>
          <a:latin typeface="Microsoft Sans Serif" panose="020B0604020202020204" pitchFamily="34" charset="0"/>
          <a:ea typeface="+mj-ea"/>
          <a:cs typeface="Microsoft Sans Serif" panose="020B0604020202020204" pitchFamily="34" charset="0"/>
        </a:defRPr>
      </a:lvl1pPr>
    </p:titleStyle>
    <p:bodyStyle>
      <a:lvl1pPr marL="457200" indent="-457200" algn="l" defTabSz="914400" rtl="0" eaLnBrk="1" latinLnBrk="0" hangingPunct="1">
        <a:spcBef>
          <a:spcPct val="20000"/>
        </a:spcBef>
        <a:buSzPct val="90000"/>
        <a:buFontTx/>
        <a:buBlip>
          <a:blip r:embed="rId10"/>
        </a:buBlip>
        <a:defRPr sz="2800" kern="1200">
          <a:solidFill>
            <a:schemeClr val="accent1"/>
          </a:solidFill>
          <a:latin typeface="Microsoft Sans Serif" panose="020B0604020202020204" pitchFamily="34" charset="0"/>
          <a:ea typeface="+mn-ea"/>
          <a:cs typeface="Microsoft Sans Serif"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accent1"/>
          </a:solidFill>
          <a:latin typeface="Microsoft Sans Serif" panose="020B0604020202020204" pitchFamily="34" charset="0"/>
          <a:ea typeface="+mn-ea"/>
          <a:cs typeface="Microsoft Sans Serif"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accent1"/>
          </a:solidFill>
          <a:latin typeface="Microsoft Sans Serif" panose="020B0604020202020204" pitchFamily="34" charset="0"/>
          <a:ea typeface="+mn-ea"/>
          <a:cs typeface="Microsoft Sans Serif"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accent1"/>
          </a:solidFill>
          <a:latin typeface="Microsoft Sans Serif" panose="020B0604020202020204" pitchFamily="34" charset="0"/>
          <a:ea typeface="+mn-ea"/>
          <a:cs typeface="Microsoft Sans Serif"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accent1"/>
          </a:solidFill>
          <a:latin typeface="Microsoft Sans Serif" panose="020B0604020202020204" pitchFamily="34" charset="0"/>
          <a:ea typeface="+mn-ea"/>
          <a:cs typeface="Microsoft Sans Serif"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A2214-9F01-DE4D-A276-8D863E7781CE}"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5D70B-4070-0B4F-A966-262691B49D70}" type="slidenum">
              <a:rPr lang="en-US" smtClean="0"/>
              <a:t>‹#›</a:t>
            </a:fld>
            <a:endParaRPr lang="en-US"/>
          </a:p>
        </p:txBody>
      </p:sp>
    </p:spTree>
    <p:extLst>
      <p:ext uri="{BB962C8B-B14F-4D97-AF65-F5344CB8AC3E}">
        <p14:creationId xmlns:p14="http://schemas.microsoft.com/office/powerpoint/2010/main" val="309042874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8.tif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42" y="-1181169"/>
            <a:ext cx="11632469" cy="9542396"/>
          </a:xfrm>
        </p:spPr>
      </p:pic>
      <p:sp>
        <p:nvSpPr>
          <p:cNvPr id="8" name="TextBox 7"/>
          <p:cNvSpPr txBox="1"/>
          <p:nvPr/>
        </p:nvSpPr>
        <p:spPr>
          <a:xfrm>
            <a:off x="589049" y="2189646"/>
            <a:ext cx="49577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People First Language</a:t>
            </a:r>
          </a:p>
        </p:txBody>
      </p:sp>
      <p:sp>
        <p:nvSpPr>
          <p:cNvPr id="10" name="TextBox 9"/>
          <p:cNvSpPr txBox="1"/>
          <p:nvPr/>
        </p:nvSpPr>
        <p:spPr>
          <a:xfrm>
            <a:off x="589048" y="5737101"/>
            <a:ext cx="49577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September 2019</a:t>
            </a:r>
          </a:p>
        </p:txBody>
      </p:sp>
      <p:pic>
        <p:nvPicPr>
          <p:cNvPr id="7" name="Picture 6">
            <a:extLst>
              <a:ext uri="{FF2B5EF4-FFF2-40B4-BE49-F238E27FC236}">
                <a16:creationId xmlns:a16="http://schemas.microsoft.com/office/drawing/2014/main" id="{6703D5DE-AA6F-C74F-BB59-9CC6D94FE50A}"/>
              </a:ext>
            </a:extLst>
          </p:cNvPr>
          <p:cNvPicPr/>
          <p:nvPr/>
        </p:nvPicPr>
        <p:blipFill>
          <a:blip r:embed="rId4"/>
          <a:stretch>
            <a:fillRect/>
          </a:stretch>
        </p:blipFill>
        <p:spPr>
          <a:xfrm>
            <a:off x="9765323" y="5498123"/>
            <a:ext cx="1336431" cy="678428"/>
          </a:xfrm>
          <a:prstGeom prst="rect">
            <a:avLst/>
          </a:prstGeom>
        </p:spPr>
      </p:pic>
    </p:spTree>
    <p:extLst>
      <p:ext uri="{BB962C8B-B14F-4D97-AF65-F5344CB8AC3E}">
        <p14:creationId xmlns:p14="http://schemas.microsoft.com/office/powerpoint/2010/main" val="1997223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20F9F-2DCD-9B41-BD71-4D98A0B75CA8}"/>
              </a:ext>
            </a:extLst>
          </p:cNvPr>
          <p:cNvSpPr>
            <a:spLocks noGrp="1"/>
          </p:cNvSpPr>
          <p:nvPr>
            <p:ph type="title"/>
          </p:nvPr>
        </p:nvSpPr>
        <p:spPr/>
        <p:txBody>
          <a:bodyPr/>
          <a:lstStyle/>
          <a:p>
            <a:r>
              <a:rPr lang="en-US" dirty="0"/>
              <a:t>Defining Terminology – </a:t>
            </a:r>
            <a:r>
              <a:rPr lang="en-US" i="1" dirty="0"/>
              <a:t>“People First Language”</a:t>
            </a:r>
          </a:p>
        </p:txBody>
      </p:sp>
      <p:pic>
        <p:nvPicPr>
          <p:cNvPr id="3" name="People First Language.mp4">
            <a:hlinkClick r:id="" action="ppaction://media"/>
            <a:extLst>
              <a:ext uri="{FF2B5EF4-FFF2-40B4-BE49-F238E27FC236}">
                <a16:creationId xmlns:a16="http://schemas.microsoft.com/office/drawing/2014/main" id="{BADA15A8-C17D-DC49-9BF8-9CEBB81C4A8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41234" y="1143000"/>
            <a:ext cx="10160000" cy="5715000"/>
          </a:xfrm>
          <a:prstGeom prst="rect">
            <a:avLst/>
          </a:prstGeom>
        </p:spPr>
      </p:pic>
    </p:spTree>
    <p:extLst>
      <p:ext uri="{BB962C8B-B14F-4D97-AF65-F5344CB8AC3E}">
        <p14:creationId xmlns:p14="http://schemas.microsoft.com/office/powerpoint/2010/main" val="303777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01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DEE30-AD56-CA45-BAEF-6DB555BF9EC1}"/>
              </a:ext>
            </a:extLst>
          </p:cNvPr>
          <p:cNvSpPr>
            <a:spLocks noGrp="1"/>
          </p:cNvSpPr>
          <p:nvPr>
            <p:ph type="title"/>
          </p:nvPr>
        </p:nvSpPr>
        <p:spPr/>
        <p:txBody>
          <a:bodyPr/>
          <a:lstStyle/>
          <a:p>
            <a:endParaRPr lang="en-US"/>
          </a:p>
        </p:txBody>
      </p:sp>
      <p:graphicFrame>
        <p:nvGraphicFramePr>
          <p:cNvPr id="5" name="Table 4">
            <a:extLst>
              <a:ext uri="{FF2B5EF4-FFF2-40B4-BE49-F238E27FC236}">
                <a16:creationId xmlns:a16="http://schemas.microsoft.com/office/drawing/2014/main" id="{90EE299E-8A64-704F-BAE7-8243F377BB02}"/>
              </a:ext>
            </a:extLst>
          </p:cNvPr>
          <p:cNvGraphicFramePr>
            <a:graphicFrameLocks noGrp="1"/>
          </p:cNvGraphicFramePr>
          <p:nvPr>
            <p:extLst>
              <p:ext uri="{D42A27DB-BD31-4B8C-83A1-F6EECF244321}">
                <p14:modId xmlns:p14="http://schemas.microsoft.com/office/powerpoint/2010/main" val="1851705878"/>
              </p:ext>
            </p:extLst>
          </p:nvPr>
        </p:nvGraphicFramePr>
        <p:xfrm>
          <a:off x="335361" y="150771"/>
          <a:ext cx="9634956" cy="6513755"/>
        </p:xfrm>
        <a:graphic>
          <a:graphicData uri="http://schemas.openxmlformats.org/drawingml/2006/table">
            <a:tbl>
              <a:tblPr firstRow="1" firstCol="1" bandRow="1">
                <a:tableStyleId>{5C22544A-7EE6-4342-B048-85BDC9FD1C3A}</a:tableStyleId>
              </a:tblPr>
              <a:tblGrid>
                <a:gridCol w="5312352">
                  <a:extLst>
                    <a:ext uri="{9D8B030D-6E8A-4147-A177-3AD203B41FA5}">
                      <a16:colId xmlns:a16="http://schemas.microsoft.com/office/drawing/2014/main" val="864365667"/>
                    </a:ext>
                  </a:extLst>
                </a:gridCol>
                <a:gridCol w="4322604">
                  <a:extLst>
                    <a:ext uri="{9D8B030D-6E8A-4147-A177-3AD203B41FA5}">
                      <a16:colId xmlns:a16="http://schemas.microsoft.com/office/drawing/2014/main" val="1879594955"/>
                    </a:ext>
                  </a:extLst>
                </a:gridCol>
              </a:tblGrid>
              <a:tr h="351694">
                <a:tc>
                  <a:txBody>
                    <a:bodyPr/>
                    <a:lstStyle/>
                    <a:p>
                      <a:pPr algn="l">
                        <a:spcAft>
                          <a:spcPts val="0"/>
                        </a:spcAft>
                      </a:pPr>
                      <a:r>
                        <a:rPr lang="en-GB" sz="1400" dirty="0">
                          <a:effectLst/>
                          <a:latin typeface="Microsoft Sans Serif" panose="020B0604020202020204" pitchFamily="34" charset="0"/>
                          <a:cs typeface="Microsoft Sans Serif" panose="020B0604020202020204" pitchFamily="34" charset="0"/>
                        </a:rPr>
                        <a:t>People First Language </a:t>
                      </a:r>
                      <a:endParaRPr lang="en-GB" sz="1400" dirty="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tc>
                  <a:txBody>
                    <a:bodyPr/>
                    <a:lstStyle/>
                    <a:p>
                      <a:pPr algn="l">
                        <a:spcAft>
                          <a:spcPts val="0"/>
                        </a:spcAft>
                      </a:pPr>
                      <a:r>
                        <a:rPr lang="en-GB" sz="1100" dirty="0">
                          <a:effectLst/>
                          <a:latin typeface="Microsoft Sans Serif" panose="020B0604020202020204" pitchFamily="34" charset="0"/>
                          <a:cs typeface="Microsoft Sans Serif" panose="020B0604020202020204" pitchFamily="34" charset="0"/>
                        </a:rPr>
                        <a:t> </a:t>
                      </a:r>
                    </a:p>
                    <a:p>
                      <a:pPr algn="l">
                        <a:spcAft>
                          <a:spcPts val="0"/>
                        </a:spcAft>
                      </a:pPr>
                      <a:r>
                        <a:rPr lang="en-GB" sz="1100" dirty="0">
                          <a:effectLst/>
                          <a:latin typeface="Microsoft Sans Serif" panose="020B0604020202020204" pitchFamily="34" charset="0"/>
                          <a:cs typeface="Microsoft Sans Serif" panose="020B0604020202020204" pitchFamily="34" charset="0"/>
                        </a:rPr>
                        <a:t>  </a:t>
                      </a:r>
                      <a:r>
                        <a:rPr lang="en-GB" sz="1400" dirty="0">
                          <a:effectLst/>
                          <a:latin typeface="Microsoft Sans Serif" panose="020B0604020202020204" pitchFamily="34" charset="0"/>
                          <a:cs typeface="Microsoft Sans Serif" panose="020B0604020202020204" pitchFamily="34" charset="0"/>
                        </a:rPr>
                        <a:t>Labels that Stereotype </a:t>
                      </a:r>
                      <a:endParaRPr lang="en-GB" sz="1400" dirty="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extLst>
                  <a:ext uri="{0D108BD9-81ED-4DB2-BD59-A6C34878D82A}">
                    <a16:rowId xmlns:a16="http://schemas.microsoft.com/office/drawing/2014/main" val="86118140"/>
                  </a:ext>
                </a:extLst>
              </a:tr>
              <a:tr h="689691">
                <a:tc>
                  <a:txBody>
                    <a:bodyPr/>
                    <a:lstStyle/>
                    <a:p>
                      <a:pPr algn="l">
                        <a:spcAft>
                          <a:spcPts val="0"/>
                        </a:spcAft>
                      </a:pPr>
                      <a:r>
                        <a:rPr lang="en-GB" sz="1100">
                          <a:effectLst/>
                          <a:latin typeface="Microsoft Sans Serif" panose="020B0604020202020204" pitchFamily="34" charset="0"/>
                          <a:cs typeface="Microsoft Sans Serif" panose="020B0604020202020204" pitchFamily="34" charset="0"/>
                        </a:rPr>
                        <a:t>  people/individuals with disabilities</a:t>
                      </a:r>
                      <a:br>
                        <a:rPr lang="en-GB" sz="1100">
                          <a:effectLst/>
                          <a:latin typeface="Microsoft Sans Serif" panose="020B0604020202020204" pitchFamily="34" charset="0"/>
                          <a:cs typeface="Microsoft Sans Serif" panose="020B0604020202020204" pitchFamily="34" charset="0"/>
                        </a:rPr>
                      </a:br>
                      <a:r>
                        <a:rPr lang="en-GB" sz="1100">
                          <a:effectLst/>
                          <a:latin typeface="Microsoft Sans Serif" panose="020B0604020202020204" pitchFamily="34" charset="0"/>
                          <a:cs typeface="Microsoft Sans Serif" panose="020B0604020202020204" pitchFamily="34" charset="0"/>
                        </a:rPr>
                        <a:t>  an adult who has a disability</a:t>
                      </a:r>
                      <a:br>
                        <a:rPr lang="en-GB" sz="1100">
                          <a:effectLst/>
                          <a:latin typeface="Microsoft Sans Serif" panose="020B0604020202020204" pitchFamily="34" charset="0"/>
                          <a:cs typeface="Microsoft Sans Serif" panose="020B0604020202020204" pitchFamily="34" charset="0"/>
                        </a:rPr>
                      </a:br>
                      <a:r>
                        <a:rPr lang="en-GB" sz="1100">
                          <a:effectLst/>
                          <a:latin typeface="Microsoft Sans Serif" panose="020B0604020202020204" pitchFamily="34" charset="0"/>
                          <a:cs typeface="Microsoft Sans Serif" panose="020B0604020202020204" pitchFamily="34" charset="0"/>
                        </a:rPr>
                        <a:t>  a child with a disability</a:t>
                      </a:r>
                      <a:br>
                        <a:rPr lang="en-GB" sz="1100">
                          <a:effectLst/>
                          <a:latin typeface="Microsoft Sans Serif" panose="020B0604020202020204" pitchFamily="34" charset="0"/>
                          <a:cs typeface="Microsoft Sans Serif" panose="020B0604020202020204" pitchFamily="34" charset="0"/>
                        </a:rPr>
                      </a:br>
                      <a:r>
                        <a:rPr lang="en-GB" sz="1100">
                          <a:effectLst/>
                          <a:latin typeface="Microsoft Sans Serif" panose="020B0604020202020204" pitchFamily="34" charset="0"/>
                          <a:cs typeface="Microsoft Sans Serif" panose="020B0604020202020204" pitchFamily="34" charset="0"/>
                        </a:rPr>
                        <a:t>  a person</a:t>
                      </a:r>
                      <a:endParaRPr lang="en-GB" sz="110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tc>
                  <a:txBody>
                    <a:bodyPr/>
                    <a:lstStyle/>
                    <a:p>
                      <a:pPr algn="l">
                        <a:spcAft>
                          <a:spcPts val="0"/>
                        </a:spcAft>
                      </a:pPr>
                      <a:r>
                        <a:rPr lang="en-GB" sz="1100">
                          <a:effectLst/>
                          <a:latin typeface="Microsoft Sans Serif" panose="020B0604020202020204" pitchFamily="34" charset="0"/>
                          <a:cs typeface="Microsoft Sans Serif" panose="020B0604020202020204" pitchFamily="34" charset="0"/>
                        </a:rPr>
                        <a:t>  the handicapped</a:t>
                      </a:r>
                      <a:br>
                        <a:rPr lang="en-GB" sz="1100">
                          <a:effectLst/>
                          <a:latin typeface="Microsoft Sans Serif" panose="020B0604020202020204" pitchFamily="34" charset="0"/>
                          <a:cs typeface="Microsoft Sans Serif" panose="020B0604020202020204" pitchFamily="34" charset="0"/>
                        </a:rPr>
                      </a:br>
                      <a:r>
                        <a:rPr lang="en-GB" sz="1100">
                          <a:effectLst/>
                          <a:latin typeface="Microsoft Sans Serif" panose="020B0604020202020204" pitchFamily="34" charset="0"/>
                          <a:cs typeface="Microsoft Sans Serif" panose="020B0604020202020204" pitchFamily="34" charset="0"/>
                        </a:rPr>
                        <a:t>  the disabled</a:t>
                      </a:r>
                      <a:endParaRPr lang="en-GB" sz="110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extLst>
                  <a:ext uri="{0D108BD9-81ED-4DB2-BD59-A6C34878D82A}">
                    <a16:rowId xmlns:a16="http://schemas.microsoft.com/office/drawing/2014/main" val="4289140739"/>
                  </a:ext>
                </a:extLst>
              </a:tr>
              <a:tr h="351694">
                <a:tc>
                  <a:txBody>
                    <a:bodyPr/>
                    <a:lstStyle/>
                    <a:p>
                      <a:pPr algn="l">
                        <a:spcAft>
                          <a:spcPts val="0"/>
                        </a:spcAft>
                      </a:pPr>
                      <a:r>
                        <a:rPr lang="en-GB" sz="1100">
                          <a:effectLst/>
                          <a:latin typeface="Microsoft Sans Serif" panose="020B0604020202020204" pitchFamily="34" charset="0"/>
                          <a:cs typeface="Microsoft Sans Serif" panose="020B0604020202020204" pitchFamily="34" charset="0"/>
                        </a:rPr>
                        <a:t>  people/individuals without disabilities</a:t>
                      </a:r>
                      <a:br>
                        <a:rPr lang="en-GB" sz="1100">
                          <a:effectLst/>
                          <a:latin typeface="Microsoft Sans Serif" panose="020B0604020202020204" pitchFamily="34" charset="0"/>
                          <a:cs typeface="Microsoft Sans Serif" panose="020B0604020202020204" pitchFamily="34" charset="0"/>
                        </a:rPr>
                      </a:br>
                      <a:r>
                        <a:rPr lang="en-GB" sz="1100">
                          <a:effectLst/>
                          <a:latin typeface="Microsoft Sans Serif" panose="020B0604020202020204" pitchFamily="34" charset="0"/>
                          <a:cs typeface="Microsoft Sans Serif" panose="020B0604020202020204" pitchFamily="34" charset="0"/>
                        </a:rPr>
                        <a:t>  typical kids</a:t>
                      </a:r>
                      <a:endParaRPr lang="en-GB" sz="110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tc>
                  <a:txBody>
                    <a:bodyPr/>
                    <a:lstStyle/>
                    <a:p>
                      <a:pPr algn="l">
                        <a:spcAft>
                          <a:spcPts val="0"/>
                        </a:spcAft>
                      </a:pPr>
                      <a:r>
                        <a:rPr lang="en-GB" sz="1100">
                          <a:effectLst/>
                          <a:latin typeface="Microsoft Sans Serif" panose="020B0604020202020204" pitchFamily="34" charset="0"/>
                          <a:cs typeface="Microsoft Sans Serif" panose="020B0604020202020204" pitchFamily="34" charset="0"/>
                        </a:rPr>
                        <a:t>  normal people/healthy individuals</a:t>
                      </a:r>
                      <a:br>
                        <a:rPr lang="en-GB" sz="1100">
                          <a:effectLst/>
                          <a:latin typeface="Microsoft Sans Serif" panose="020B0604020202020204" pitchFamily="34" charset="0"/>
                          <a:cs typeface="Microsoft Sans Serif" panose="020B0604020202020204" pitchFamily="34" charset="0"/>
                        </a:rPr>
                      </a:br>
                      <a:r>
                        <a:rPr lang="en-GB" sz="1100">
                          <a:effectLst/>
                          <a:latin typeface="Microsoft Sans Serif" panose="020B0604020202020204" pitchFamily="34" charset="0"/>
                          <a:cs typeface="Microsoft Sans Serif" panose="020B0604020202020204" pitchFamily="34" charset="0"/>
                        </a:rPr>
                        <a:t>  atypical kids</a:t>
                      </a:r>
                      <a:endParaRPr lang="en-GB" sz="110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extLst>
                  <a:ext uri="{0D108BD9-81ED-4DB2-BD59-A6C34878D82A}">
                    <a16:rowId xmlns:a16="http://schemas.microsoft.com/office/drawing/2014/main" val="883506611"/>
                  </a:ext>
                </a:extLst>
              </a:tr>
              <a:tr h="689691">
                <a:tc>
                  <a:txBody>
                    <a:bodyPr/>
                    <a:lstStyle/>
                    <a:p>
                      <a:pPr algn="l">
                        <a:spcAft>
                          <a:spcPts val="0"/>
                        </a:spcAft>
                      </a:pPr>
                      <a:r>
                        <a:rPr lang="en-GB" sz="1100">
                          <a:effectLst/>
                          <a:latin typeface="Microsoft Sans Serif" panose="020B0604020202020204" pitchFamily="34" charset="0"/>
                          <a:cs typeface="Microsoft Sans Serif" panose="020B0604020202020204" pitchFamily="34" charset="0"/>
                        </a:rPr>
                        <a:t>  people with intellectual and developmental </a:t>
                      </a:r>
                    </a:p>
                    <a:p>
                      <a:pPr algn="l">
                        <a:spcAft>
                          <a:spcPts val="0"/>
                        </a:spcAft>
                      </a:pPr>
                      <a:r>
                        <a:rPr lang="en-GB" sz="1100">
                          <a:effectLst/>
                          <a:latin typeface="Microsoft Sans Serif" panose="020B0604020202020204" pitchFamily="34" charset="0"/>
                          <a:cs typeface="Microsoft Sans Serif" panose="020B0604020202020204" pitchFamily="34" charset="0"/>
                        </a:rPr>
                        <a:t>  disabilities</a:t>
                      </a:r>
                      <a:br>
                        <a:rPr lang="en-GB" sz="1100">
                          <a:effectLst/>
                          <a:latin typeface="Microsoft Sans Serif" panose="020B0604020202020204" pitchFamily="34" charset="0"/>
                          <a:cs typeface="Microsoft Sans Serif" panose="020B0604020202020204" pitchFamily="34" charset="0"/>
                        </a:rPr>
                      </a:br>
                      <a:r>
                        <a:rPr lang="en-GB" sz="1100">
                          <a:effectLst/>
                          <a:latin typeface="Microsoft Sans Serif" panose="020B0604020202020204" pitchFamily="34" charset="0"/>
                          <a:cs typeface="Microsoft Sans Serif" panose="020B0604020202020204" pitchFamily="34" charset="0"/>
                        </a:rPr>
                        <a:t>  he/she has a cognitive impairment</a:t>
                      </a:r>
                      <a:br>
                        <a:rPr lang="en-GB" sz="1100">
                          <a:effectLst/>
                          <a:latin typeface="Microsoft Sans Serif" panose="020B0604020202020204" pitchFamily="34" charset="0"/>
                          <a:cs typeface="Microsoft Sans Serif" panose="020B0604020202020204" pitchFamily="34" charset="0"/>
                        </a:rPr>
                      </a:br>
                      <a:r>
                        <a:rPr lang="en-GB" sz="1100">
                          <a:effectLst/>
                          <a:latin typeface="Microsoft Sans Serif" panose="020B0604020202020204" pitchFamily="34" charset="0"/>
                          <a:cs typeface="Microsoft Sans Serif" panose="020B0604020202020204" pitchFamily="34" charset="0"/>
                        </a:rPr>
                        <a:t>  a person who has Down syndrome</a:t>
                      </a:r>
                      <a:endParaRPr lang="en-GB" sz="110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tc>
                  <a:txBody>
                    <a:bodyPr/>
                    <a:lstStyle/>
                    <a:p>
                      <a:pPr algn="l">
                        <a:spcAft>
                          <a:spcPts val="0"/>
                        </a:spcAft>
                      </a:pPr>
                      <a:r>
                        <a:rPr lang="en-GB" sz="1100">
                          <a:effectLst/>
                          <a:latin typeface="Microsoft Sans Serif" panose="020B0604020202020204" pitchFamily="34" charset="0"/>
                          <a:cs typeface="Microsoft Sans Serif" panose="020B0604020202020204" pitchFamily="34" charset="0"/>
                        </a:rPr>
                        <a:t>  the mentally retarded; retarded  people</a:t>
                      </a:r>
                      <a:br>
                        <a:rPr lang="en-GB" sz="1100">
                          <a:effectLst/>
                          <a:latin typeface="Microsoft Sans Serif" panose="020B0604020202020204" pitchFamily="34" charset="0"/>
                          <a:cs typeface="Microsoft Sans Serif" panose="020B0604020202020204" pitchFamily="34" charset="0"/>
                        </a:rPr>
                      </a:br>
                      <a:r>
                        <a:rPr lang="en-GB" sz="1100">
                          <a:effectLst/>
                          <a:latin typeface="Microsoft Sans Serif" panose="020B0604020202020204" pitchFamily="34" charset="0"/>
                          <a:cs typeface="Microsoft Sans Serif" panose="020B0604020202020204" pitchFamily="34" charset="0"/>
                        </a:rPr>
                        <a:t>  he/she is retarded; the retarded</a:t>
                      </a:r>
                      <a:br>
                        <a:rPr lang="en-GB" sz="1100">
                          <a:effectLst/>
                          <a:latin typeface="Microsoft Sans Serif" panose="020B0604020202020204" pitchFamily="34" charset="0"/>
                          <a:cs typeface="Microsoft Sans Serif" panose="020B0604020202020204" pitchFamily="34" charset="0"/>
                        </a:rPr>
                      </a:br>
                      <a:r>
                        <a:rPr lang="en-GB" sz="1100">
                          <a:effectLst/>
                          <a:latin typeface="Microsoft Sans Serif" panose="020B0604020202020204" pitchFamily="34" charset="0"/>
                          <a:cs typeface="Microsoft Sans Serif" panose="020B0604020202020204" pitchFamily="34" charset="0"/>
                        </a:rPr>
                        <a:t>  he/she's a Downs kid; a Mongoloid; a    </a:t>
                      </a:r>
                    </a:p>
                    <a:p>
                      <a:pPr algn="l">
                        <a:spcAft>
                          <a:spcPts val="0"/>
                        </a:spcAft>
                      </a:pPr>
                      <a:r>
                        <a:rPr lang="en-GB" sz="1100">
                          <a:effectLst/>
                          <a:latin typeface="Microsoft Sans Serif" panose="020B0604020202020204" pitchFamily="34" charset="0"/>
                          <a:cs typeface="Microsoft Sans Serif" panose="020B0604020202020204" pitchFamily="34" charset="0"/>
                        </a:rPr>
                        <a:t>  Mongol </a:t>
                      </a:r>
                      <a:endParaRPr lang="en-GB" sz="110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extLst>
                  <a:ext uri="{0D108BD9-81ED-4DB2-BD59-A6C34878D82A}">
                    <a16:rowId xmlns:a16="http://schemas.microsoft.com/office/drawing/2014/main" val="974682583"/>
                  </a:ext>
                </a:extLst>
              </a:tr>
              <a:tr h="182696">
                <a:tc>
                  <a:txBody>
                    <a:bodyPr/>
                    <a:lstStyle/>
                    <a:p>
                      <a:pPr algn="l">
                        <a:spcAft>
                          <a:spcPts val="0"/>
                        </a:spcAft>
                      </a:pPr>
                      <a:r>
                        <a:rPr lang="en-GB" sz="1100">
                          <a:effectLst/>
                          <a:latin typeface="Microsoft Sans Serif" panose="020B0604020202020204" pitchFamily="34" charset="0"/>
                          <a:cs typeface="Microsoft Sans Serif" panose="020B0604020202020204" pitchFamily="34" charset="0"/>
                        </a:rPr>
                        <a:t>  a person who has autism</a:t>
                      </a:r>
                      <a:endParaRPr lang="en-GB" sz="110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tc>
                  <a:txBody>
                    <a:bodyPr/>
                    <a:lstStyle/>
                    <a:p>
                      <a:pPr algn="l">
                        <a:spcAft>
                          <a:spcPts val="0"/>
                        </a:spcAft>
                      </a:pPr>
                      <a:r>
                        <a:rPr lang="en-GB" sz="1100">
                          <a:effectLst/>
                          <a:latin typeface="Microsoft Sans Serif" panose="020B0604020202020204" pitchFamily="34" charset="0"/>
                          <a:cs typeface="Microsoft Sans Serif" panose="020B0604020202020204" pitchFamily="34" charset="0"/>
                        </a:rPr>
                        <a:t>  autistic</a:t>
                      </a:r>
                      <a:endParaRPr lang="en-GB" sz="110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extLst>
                  <a:ext uri="{0D108BD9-81ED-4DB2-BD59-A6C34878D82A}">
                    <a16:rowId xmlns:a16="http://schemas.microsoft.com/office/drawing/2014/main" val="4150239224"/>
                  </a:ext>
                </a:extLst>
              </a:tr>
              <a:tr h="520692">
                <a:tc>
                  <a:txBody>
                    <a:bodyPr/>
                    <a:lstStyle/>
                    <a:p>
                      <a:pPr algn="l">
                        <a:spcAft>
                          <a:spcPts val="0"/>
                        </a:spcAft>
                      </a:pPr>
                      <a:r>
                        <a:rPr lang="en-GB" sz="1100">
                          <a:effectLst/>
                          <a:latin typeface="Microsoft Sans Serif" panose="020B0604020202020204" pitchFamily="34" charset="0"/>
                          <a:cs typeface="Microsoft Sans Serif" panose="020B0604020202020204" pitchFamily="34" charset="0"/>
                        </a:rPr>
                        <a:t>  people with a mental illness</a:t>
                      </a:r>
                      <a:br>
                        <a:rPr lang="en-GB" sz="1100">
                          <a:effectLst/>
                          <a:latin typeface="Microsoft Sans Serif" panose="020B0604020202020204" pitchFamily="34" charset="0"/>
                          <a:cs typeface="Microsoft Sans Serif" panose="020B0604020202020204" pitchFamily="34" charset="0"/>
                        </a:rPr>
                      </a:br>
                      <a:r>
                        <a:rPr lang="en-GB" sz="1100">
                          <a:effectLst/>
                          <a:latin typeface="Microsoft Sans Serif" panose="020B0604020202020204" pitchFamily="34" charset="0"/>
                          <a:cs typeface="Microsoft Sans Serif" panose="020B0604020202020204" pitchFamily="34" charset="0"/>
                        </a:rPr>
                        <a:t>  a person who has an emotional disability</a:t>
                      </a:r>
                      <a:br>
                        <a:rPr lang="en-GB" sz="1100">
                          <a:effectLst/>
                          <a:latin typeface="Microsoft Sans Serif" panose="020B0604020202020204" pitchFamily="34" charset="0"/>
                          <a:cs typeface="Microsoft Sans Serif" panose="020B0604020202020204" pitchFamily="34" charset="0"/>
                        </a:rPr>
                      </a:br>
                      <a:r>
                        <a:rPr lang="en-GB" sz="1100">
                          <a:effectLst/>
                          <a:latin typeface="Microsoft Sans Serif" panose="020B0604020202020204" pitchFamily="34" charset="0"/>
                          <a:cs typeface="Microsoft Sans Serif" panose="020B0604020202020204" pitchFamily="34" charset="0"/>
                        </a:rPr>
                        <a:t>  with a psychiatric illness/disability </a:t>
                      </a:r>
                      <a:endParaRPr lang="en-GB" sz="110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tc>
                  <a:txBody>
                    <a:bodyPr/>
                    <a:lstStyle/>
                    <a:p>
                      <a:pPr algn="l">
                        <a:spcAft>
                          <a:spcPts val="0"/>
                        </a:spcAft>
                      </a:pPr>
                      <a:r>
                        <a:rPr lang="en-GB" sz="1100">
                          <a:effectLst/>
                          <a:latin typeface="Microsoft Sans Serif" panose="020B0604020202020204" pitchFamily="34" charset="0"/>
                          <a:cs typeface="Microsoft Sans Serif" panose="020B0604020202020204" pitchFamily="34" charset="0"/>
                        </a:rPr>
                        <a:t>  the mentally ill; the emotionally   disturbed</a:t>
                      </a:r>
                      <a:br>
                        <a:rPr lang="en-GB" sz="1100">
                          <a:effectLst/>
                          <a:latin typeface="Microsoft Sans Serif" panose="020B0604020202020204" pitchFamily="34" charset="0"/>
                          <a:cs typeface="Microsoft Sans Serif" panose="020B0604020202020204" pitchFamily="34" charset="0"/>
                        </a:rPr>
                      </a:br>
                      <a:r>
                        <a:rPr lang="en-GB" sz="1100">
                          <a:effectLst/>
                          <a:latin typeface="Microsoft Sans Serif" panose="020B0604020202020204" pitchFamily="34" charset="0"/>
                          <a:cs typeface="Microsoft Sans Serif" panose="020B0604020202020204" pitchFamily="34" charset="0"/>
                        </a:rPr>
                        <a:t>  is insane; crazy; demented; psycho</a:t>
                      </a:r>
                      <a:br>
                        <a:rPr lang="en-GB" sz="1100">
                          <a:effectLst/>
                          <a:latin typeface="Microsoft Sans Serif" panose="020B0604020202020204" pitchFamily="34" charset="0"/>
                          <a:cs typeface="Microsoft Sans Serif" panose="020B0604020202020204" pitchFamily="34" charset="0"/>
                        </a:rPr>
                      </a:br>
                      <a:r>
                        <a:rPr lang="en-GB" sz="1100">
                          <a:effectLst/>
                          <a:latin typeface="Microsoft Sans Serif" panose="020B0604020202020204" pitchFamily="34" charset="0"/>
                          <a:cs typeface="Microsoft Sans Serif" panose="020B0604020202020204" pitchFamily="34" charset="0"/>
                        </a:rPr>
                        <a:t>  a maniac; lunatic </a:t>
                      </a:r>
                      <a:endParaRPr lang="en-GB" sz="110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extLst>
                  <a:ext uri="{0D108BD9-81ED-4DB2-BD59-A6C34878D82A}">
                    <a16:rowId xmlns:a16="http://schemas.microsoft.com/office/drawing/2014/main" val="3932189504"/>
                  </a:ext>
                </a:extLst>
              </a:tr>
              <a:tr h="182696">
                <a:tc>
                  <a:txBody>
                    <a:bodyPr/>
                    <a:lstStyle/>
                    <a:p>
                      <a:pPr algn="l">
                        <a:spcAft>
                          <a:spcPts val="0"/>
                        </a:spcAft>
                      </a:pPr>
                      <a:r>
                        <a:rPr lang="en-GB" sz="1100">
                          <a:effectLst/>
                          <a:latin typeface="Microsoft Sans Serif" panose="020B0604020202020204" pitchFamily="34" charset="0"/>
                          <a:cs typeface="Microsoft Sans Serif" panose="020B0604020202020204" pitchFamily="34" charset="0"/>
                        </a:rPr>
                        <a:t>  a person who has a learning disability </a:t>
                      </a:r>
                      <a:endParaRPr lang="en-GB" sz="110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tc>
                  <a:txBody>
                    <a:bodyPr/>
                    <a:lstStyle/>
                    <a:p>
                      <a:pPr algn="l">
                        <a:spcAft>
                          <a:spcPts val="0"/>
                        </a:spcAft>
                      </a:pPr>
                      <a:r>
                        <a:rPr lang="en-GB" sz="1100">
                          <a:effectLst/>
                          <a:latin typeface="Microsoft Sans Serif" panose="020B0604020202020204" pitchFamily="34" charset="0"/>
                          <a:cs typeface="Microsoft Sans Serif" panose="020B0604020202020204" pitchFamily="34" charset="0"/>
                        </a:rPr>
                        <a:t>  he/she is learning disabled </a:t>
                      </a:r>
                      <a:endParaRPr lang="en-GB" sz="110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extLst>
                  <a:ext uri="{0D108BD9-81ED-4DB2-BD59-A6C34878D82A}">
                    <a16:rowId xmlns:a16="http://schemas.microsoft.com/office/drawing/2014/main" val="2454916179"/>
                  </a:ext>
                </a:extLst>
              </a:tr>
              <a:tr h="520692">
                <a:tc>
                  <a:txBody>
                    <a:bodyPr/>
                    <a:lstStyle/>
                    <a:p>
                      <a:pPr algn="l">
                        <a:spcAft>
                          <a:spcPts val="0"/>
                        </a:spcAft>
                      </a:pPr>
                      <a:r>
                        <a:rPr lang="en-GB" sz="1100">
                          <a:effectLst/>
                          <a:latin typeface="Microsoft Sans Serif" panose="020B0604020202020204" pitchFamily="34" charset="0"/>
                          <a:cs typeface="Microsoft Sans Serif" panose="020B0604020202020204" pitchFamily="34" charset="0"/>
                        </a:rPr>
                        <a:t>  a person who is deaf</a:t>
                      </a:r>
                      <a:br>
                        <a:rPr lang="en-GB" sz="1100">
                          <a:effectLst/>
                          <a:latin typeface="Microsoft Sans Serif" panose="020B0604020202020204" pitchFamily="34" charset="0"/>
                          <a:cs typeface="Microsoft Sans Serif" panose="020B0604020202020204" pitchFamily="34" charset="0"/>
                        </a:rPr>
                      </a:br>
                      <a:r>
                        <a:rPr lang="en-GB" sz="1100">
                          <a:effectLst/>
                          <a:latin typeface="Microsoft Sans Serif" panose="020B0604020202020204" pitchFamily="34" charset="0"/>
                          <a:cs typeface="Microsoft Sans Serif" panose="020B0604020202020204" pitchFamily="34" charset="0"/>
                        </a:rPr>
                        <a:t>  he/she has a hearing impairment/loss</a:t>
                      </a:r>
                      <a:br>
                        <a:rPr lang="en-GB" sz="1100">
                          <a:effectLst/>
                          <a:latin typeface="Microsoft Sans Serif" panose="020B0604020202020204" pitchFamily="34" charset="0"/>
                          <a:cs typeface="Microsoft Sans Serif" panose="020B0604020202020204" pitchFamily="34" charset="0"/>
                        </a:rPr>
                      </a:br>
                      <a:r>
                        <a:rPr lang="en-GB" sz="1100">
                          <a:effectLst/>
                          <a:latin typeface="Microsoft Sans Serif" panose="020B0604020202020204" pitchFamily="34" charset="0"/>
                          <a:cs typeface="Microsoft Sans Serif" panose="020B0604020202020204" pitchFamily="34" charset="0"/>
                        </a:rPr>
                        <a:t>  a man/woman who is hard of hearing </a:t>
                      </a:r>
                      <a:endParaRPr lang="en-GB" sz="110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tc>
                  <a:txBody>
                    <a:bodyPr/>
                    <a:lstStyle/>
                    <a:p>
                      <a:pPr algn="l">
                        <a:spcAft>
                          <a:spcPts val="0"/>
                        </a:spcAft>
                      </a:pPr>
                      <a:r>
                        <a:rPr lang="en-GB" sz="1100">
                          <a:effectLst/>
                          <a:latin typeface="Microsoft Sans Serif" panose="020B0604020202020204" pitchFamily="34" charset="0"/>
                          <a:cs typeface="Microsoft Sans Serif" panose="020B0604020202020204" pitchFamily="34" charset="0"/>
                        </a:rPr>
                        <a:t>  the deaf</a:t>
                      </a:r>
                      <a:endParaRPr lang="en-GB" sz="110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extLst>
                  <a:ext uri="{0D108BD9-81ED-4DB2-BD59-A6C34878D82A}">
                    <a16:rowId xmlns:a16="http://schemas.microsoft.com/office/drawing/2014/main" val="1653107929"/>
                  </a:ext>
                </a:extLst>
              </a:tr>
              <a:tr h="689691">
                <a:tc>
                  <a:txBody>
                    <a:bodyPr/>
                    <a:lstStyle/>
                    <a:p>
                      <a:pPr algn="l">
                        <a:spcAft>
                          <a:spcPts val="0"/>
                        </a:spcAft>
                      </a:pPr>
                      <a:r>
                        <a:rPr lang="en-GB" sz="1100">
                          <a:effectLst/>
                          <a:latin typeface="Microsoft Sans Serif" panose="020B0604020202020204" pitchFamily="34" charset="0"/>
                          <a:cs typeface="Microsoft Sans Serif" panose="020B0604020202020204" pitchFamily="34" charset="0"/>
                        </a:rPr>
                        <a:t>  person who is deaf and cannot speak</a:t>
                      </a:r>
                      <a:br>
                        <a:rPr lang="en-GB" sz="1100">
                          <a:effectLst/>
                          <a:latin typeface="Microsoft Sans Serif" panose="020B0604020202020204" pitchFamily="34" charset="0"/>
                          <a:cs typeface="Microsoft Sans Serif" panose="020B0604020202020204" pitchFamily="34" charset="0"/>
                        </a:rPr>
                      </a:br>
                      <a:r>
                        <a:rPr lang="en-GB" sz="1100">
                          <a:effectLst/>
                          <a:latin typeface="Microsoft Sans Serif" panose="020B0604020202020204" pitchFamily="34" charset="0"/>
                          <a:cs typeface="Microsoft Sans Serif" panose="020B0604020202020204" pitchFamily="34" charset="0"/>
                        </a:rPr>
                        <a:t>  who has a speech disorder</a:t>
                      </a:r>
                      <a:br>
                        <a:rPr lang="en-GB" sz="1100">
                          <a:effectLst/>
                          <a:latin typeface="Microsoft Sans Serif" panose="020B0604020202020204" pitchFamily="34" charset="0"/>
                          <a:cs typeface="Microsoft Sans Serif" panose="020B0604020202020204" pitchFamily="34" charset="0"/>
                        </a:rPr>
                      </a:br>
                      <a:r>
                        <a:rPr lang="en-GB" sz="1100">
                          <a:effectLst/>
                          <a:latin typeface="Microsoft Sans Serif" panose="020B0604020202020204" pitchFamily="34" charset="0"/>
                          <a:cs typeface="Microsoft Sans Serif" panose="020B0604020202020204" pitchFamily="34" charset="0"/>
                        </a:rPr>
                        <a:t>  uses a communication device</a:t>
                      </a:r>
                      <a:br>
                        <a:rPr lang="en-GB" sz="1100">
                          <a:effectLst/>
                          <a:latin typeface="Microsoft Sans Serif" panose="020B0604020202020204" pitchFamily="34" charset="0"/>
                          <a:cs typeface="Microsoft Sans Serif" panose="020B0604020202020204" pitchFamily="34" charset="0"/>
                        </a:rPr>
                      </a:br>
                      <a:r>
                        <a:rPr lang="en-GB" sz="1100">
                          <a:effectLst/>
                          <a:latin typeface="Microsoft Sans Serif" panose="020B0604020202020204" pitchFamily="34" charset="0"/>
                          <a:cs typeface="Microsoft Sans Serif" panose="020B0604020202020204" pitchFamily="34" charset="0"/>
                        </a:rPr>
                        <a:t>  uses synthetic speech</a:t>
                      </a:r>
                      <a:endParaRPr lang="en-GB" sz="110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tc>
                  <a:txBody>
                    <a:bodyPr/>
                    <a:lstStyle/>
                    <a:p>
                      <a:pPr algn="l">
                        <a:spcAft>
                          <a:spcPts val="0"/>
                        </a:spcAft>
                      </a:pPr>
                      <a:r>
                        <a:rPr lang="en-GB" sz="1100">
                          <a:effectLst/>
                          <a:latin typeface="Microsoft Sans Serif" panose="020B0604020202020204" pitchFamily="34" charset="0"/>
                          <a:cs typeface="Microsoft Sans Serif" panose="020B0604020202020204" pitchFamily="34" charset="0"/>
                        </a:rPr>
                        <a:t>  is deaf and dumb</a:t>
                      </a:r>
                      <a:br>
                        <a:rPr lang="en-GB" sz="1100">
                          <a:effectLst/>
                          <a:latin typeface="Microsoft Sans Serif" panose="020B0604020202020204" pitchFamily="34" charset="0"/>
                          <a:cs typeface="Microsoft Sans Serif" panose="020B0604020202020204" pitchFamily="34" charset="0"/>
                        </a:rPr>
                      </a:br>
                      <a:r>
                        <a:rPr lang="en-GB" sz="1100">
                          <a:effectLst/>
                          <a:latin typeface="Microsoft Sans Serif" panose="020B0604020202020204" pitchFamily="34" charset="0"/>
                          <a:cs typeface="Microsoft Sans Serif" panose="020B0604020202020204" pitchFamily="34" charset="0"/>
                        </a:rPr>
                        <a:t>  mute </a:t>
                      </a:r>
                      <a:endParaRPr lang="en-GB" sz="110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extLst>
                  <a:ext uri="{0D108BD9-81ED-4DB2-BD59-A6C34878D82A}">
                    <a16:rowId xmlns:a16="http://schemas.microsoft.com/office/drawing/2014/main" val="3683917534"/>
                  </a:ext>
                </a:extLst>
              </a:tr>
              <a:tr h="520692">
                <a:tc>
                  <a:txBody>
                    <a:bodyPr/>
                    <a:lstStyle/>
                    <a:p>
                      <a:pPr algn="l">
                        <a:spcAft>
                          <a:spcPts val="0"/>
                        </a:spcAft>
                      </a:pPr>
                      <a:r>
                        <a:rPr lang="en-GB" sz="1100">
                          <a:effectLst/>
                          <a:latin typeface="Microsoft Sans Serif" panose="020B0604020202020204" pitchFamily="34" charset="0"/>
                          <a:cs typeface="Microsoft Sans Serif" panose="020B0604020202020204" pitchFamily="34" charset="0"/>
                        </a:rPr>
                        <a:t>  a person who is blind</a:t>
                      </a:r>
                      <a:br>
                        <a:rPr lang="en-GB" sz="1100">
                          <a:effectLst/>
                          <a:latin typeface="Microsoft Sans Serif" panose="020B0604020202020204" pitchFamily="34" charset="0"/>
                          <a:cs typeface="Microsoft Sans Serif" panose="020B0604020202020204" pitchFamily="34" charset="0"/>
                        </a:rPr>
                      </a:br>
                      <a:r>
                        <a:rPr lang="en-GB" sz="1100">
                          <a:effectLst/>
                          <a:latin typeface="Microsoft Sans Serif" panose="020B0604020202020204" pitchFamily="34" charset="0"/>
                          <a:cs typeface="Microsoft Sans Serif" panose="020B0604020202020204" pitchFamily="34" charset="0"/>
                        </a:rPr>
                        <a:t>  a person who has a visual impairment</a:t>
                      </a:r>
                      <a:br>
                        <a:rPr lang="en-GB" sz="1100">
                          <a:effectLst/>
                          <a:latin typeface="Microsoft Sans Serif" panose="020B0604020202020204" pitchFamily="34" charset="0"/>
                          <a:cs typeface="Microsoft Sans Serif" panose="020B0604020202020204" pitchFamily="34" charset="0"/>
                        </a:rPr>
                      </a:br>
                      <a:r>
                        <a:rPr lang="en-GB" sz="1100">
                          <a:effectLst/>
                          <a:latin typeface="Microsoft Sans Serif" panose="020B0604020202020204" pitchFamily="34" charset="0"/>
                          <a:cs typeface="Microsoft Sans Serif" panose="020B0604020202020204" pitchFamily="34" charset="0"/>
                        </a:rPr>
                        <a:t>  man/woman who has low vision </a:t>
                      </a:r>
                      <a:endParaRPr lang="en-GB" sz="110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tc>
                  <a:txBody>
                    <a:bodyPr/>
                    <a:lstStyle/>
                    <a:p>
                      <a:pPr algn="l">
                        <a:spcAft>
                          <a:spcPts val="0"/>
                        </a:spcAft>
                      </a:pPr>
                      <a:r>
                        <a:rPr lang="en-GB" sz="1100">
                          <a:effectLst/>
                          <a:latin typeface="Microsoft Sans Serif" panose="020B0604020202020204" pitchFamily="34" charset="0"/>
                          <a:cs typeface="Microsoft Sans Serif" panose="020B0604020202020204" pitchFamily="34" charset="0"/>
                        </a:rPr>
                        <a:t>  the blind</a:t>
                      </a:r>
                      <a:endParaRPr lang="en-GB" sz="110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extLst>
                  <a:ext uri="{0D108BD9-81ED-4DB2-BD59-A6C34878D82A}">
                    <a16:rowId xmlns:a16="http://schemas.microsoft.com/office/drawing/2014/main" val="3717370620"/>
                  </a:ext>
                </a:extLst>
              </a:tr>
              <a:tr h="351694">
                <a:tc>
                  <a:txBody>
                    <a:bodyPr/>
                    <a:lstStyle/>
                    <a:p>
                      <a:pPr algn="l">
                        <a:spcAft>
                          <a:spcPts val="0"/>
                        </a:spcAft>
                      </a:pPr>
                      <a:r>
                        <a:rPr lang="en-GB" sz="1100">
                          <a:effectLst/>
                          <a:latin typeface="Microsoft Sans Serif" panose="020B0604020202020204" pitchFamily="34" charset="0"/>
                          <a:cs typeface="Microsoft Sans Serif" panose="020B0604020202020204" pitchFamily="34" charset="0"/>
                        </a:rPr>
                        <a:t>  a person who has epilepsy</a:t>
                      </a:r>
                      <a:br>
                        <a:rPr lang="en-GB" sz="1100">
                          <a:effectLst/>
                          <a:latin typeface="Microsoft Sans Serif" panose="020B0604020202020204" pitchFamily="34" charset="0"/>
                          <a:cs typeface="Microsoft Sans Serif" panose="020B0604020202020204" pitchFamily="34" charset="0"/>
                        </a:rPr>
                      </a:br>
                      <a:r>
                        <a:rPr lang="en-GB" sz="1100">
                          <a:effectLst/>
                          <a:latin typeface="Microsoft Sans Serif" panose="020B0604020202020204" pitchFamily="34" charset="0"/>
                          <a:cs typeface="Microsoft Sans Serif" panose="020B0604020202020204" pitchFamily="34" charset="0"/>
                        </a:rPr>
                        <a:t>  people with a seizure disorder </a:t>
                      </a:r>
                      <a:endParaRPr lang="en-GB" sz="110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tc>
                  <a:txBody>
                    <a:bodyPr/>
                    <a:lstStyle/>
                    <a:p>
                      <a:pPr algn="l">
                        <a:spcAft>
                          <a:spcPts val="0"/>
                        </a:spcAft>
                      </a:pPr>
                      <a:r>
                        <a:rPr lang="en-GB" sz="1100">
                          <a:effectLst/>
                          <a:latin typeface="Microsoft Sans Serif" panose="020B0604020202020204" pitchFamily="34" charset="0"/>
                          <a:cs typeface="Microsoft Sans Serif" panose="020B0604020202020204" pitchFamily="34" charset="0"/>
                        </a:rPr>
                        <a:t>  an epileptic</a:t>
                      </a:r>
                      <a:br>
                        <a:rPr lang="en-GB" sz="1100">
                          <a:effectLst/>
                          <a:latin typeface="Microsoft Sans Serif" panose="020B0604020202020204" pitchFamily="34" charset="0"/>
                          <a:cs typeface="Microsoft Sans Serif" panose="020B0604020202020204" pitchFamily="34" charset="0"/>
                        </a:rPr>
                      </a:br>
                      <a:r>
                        <a:rPr lang="en-GB" sz="1100">
                          <a:effectLst/>
                          <a:latin typeface="Microsoft Sans Serif" panose="020B0604020202020204" pitchFamily="34" charset="0"/>
                          <a:cs typeface="Microsoft Sans Serif" panose="020B0604020202020204" pitchFamily="34" charset="0"/>
                        </a:rPr>
                        <a:t>  a victim of epilepsy </a:t>
                      </a:r>
                      <a:endParaRPr lang="en-GB" sz="110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extLst>
                  <a:ext uri="{0D108BD9-81ED-4DB2-BD59-A6C34878D82A}">
                    <a16:rowId xmlns:a16="http://schemas.microsoft.com/office/drawing/2014/main" val="1643803513"/>
                  </a:ext>
                </a:extLst>
              </a:tr>
              <a:tr h="520692">
                <a:tc>
                  <a:txBody>
                    <a:bodyPr/>
                    <a:lstStyle/>
                    <a:p>
                      <a:pPr algn="l">
                        <a:spcAft>
                          <a:spcPts val="0"/>
                        </a:spcAft>
                      </a:pPr>
                      <a:r>
                        <a:rPr lang="en-GB" sz="1100">
                          <a:effectLst/>
                          <a:latin typeface="Microsoft Sans Serif" panose="020B0604020202020204" pitchFamily="34" charset="0"/>
                          <a:cs typeface="Microsoft Sans Serif" panose="020B0604020202020204" pitchFamily="34" charset="0"/>
                        </a:rPr>
                        <a:t>  a person who uses a wheelchair</a:t>
                      </a:r>
                      <a:br>
                        <a:rPr lang="en-GB" sz="1100">
                          <a:effectLst/>
                          <a:latin typeface="Microsoft Sans Serif" panose="020B0604020202020204" pitchFamily="34" charset="0"/>
                          <a:cs typeface="Microsoft Sans Serif" panose="020B0604020202020204" pitchFamily="34" charset="0"/>
                        </a:rPr>
                      </a:br>
                      <a:r>
                        <a:rPr lang="en-GB" sz="1100">
                          <a:effectLst/>
                          <a:latin typeface="Microsoft Sans Serif" panose="020B0604020202020204" pitchFamily="34" charset="0"/>
                          <a:cs typeface="Microsoft Sans Serif" panose="020B0604020202020204" pitchFamily="34" charset="0"/>
                        </a:rPr>
                        <a:t>  people who have a mobility impairment</a:t>
                      </a:r>
                      <a:br>
                        <a:rPr lang="en-GB" sz="1100">
                          <a:effectLst/>
                          <a:latin typeface="Microsoft Sans Serif" panose="020B0604020202020204" pitchFamily="34" charset="0"/>
                          <a:cs typeface="Microsoft Sans Serif" panose="020B0604020202020204" pitchFamily="34" charset="0"/>
                        </a:rPr>
                      </a:br>
                      <a:r>
                        <a:rPr lang="en-GB" sz="1100">
                          <a:effectLst/>
                          <a:latin typeface="Microsoft Sans Serif" panose="020B0604020202020204" pitchFamily="34" charset="0"/>
                          <a:cs typeface="Microsoft Sans Serif" panose="020B0604020202020204" pitchFamily="34" charset="0"/>
                        </a:rPr>
                        <a:t>  a person who walks with crutches </a:t>
                      </a:r>
                      <a:endParaRPr lang="en-GB" sz="110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tc>
                  <a:txBody>
                    <a:bodyPr/>
                    <a:lstStyle/>
                    <a:p>
                      <a:pPr algn="l">
                        <a:spcAft>
                          <a:spcPts val="0"/>
                        </a:spcAft>
                      </a:pPr>
                      <a:r>
                        <a:rPr lang="en-GB" sz="1100">
                          <a:effectLst/>
                          <a:latin typeface="Microsoft Sans Serif" panose="020B0604020202020204" pitchFamily="34" charset="0"/>
                          <a:cs typeface="Microsoft Sans Serif" panose="020B0604020202020204" pitchFamily="34" charset="0"/>
                        </a:rPr>
                        <a:t>  a person who is wheelchair bound</a:t>
                      </a:r>
                      <a:br>
                        <a:rPr lang="en-GB" sz="1100">
                          <a:effectLst/>
                          <a:latin typeface="Microsoft Sans Serif" panose="020B0604020202020204" pitchFamily="34" charset="0"/>
                          <a:cs typeface="Microsoft Sans Serif" panose="020B0604020202020204" pitchFamily="34" charset="0"/>
                        </a:rPr>
                      </a:br>
                      <a:r>
                        <a:rPr lang="en-GB" sz="1100">
                          <a:effectLst/>
                          <a:latin typeface="Microsoft Sans Serif" panose="020B0604020202020204" pitchFamily="34" charset="0"/>
                          <a:cs typeface="Microsoft Sans Serif" panose="020B0604020202020204" pitchFamily="34" charset="0"/>
                        </a:rPr>
                        <a:t>  a person who is confined to a wheelchair</a:t>
                      </a:r>
                      <a:br>
                        <a:rPr lang="en-GB" sz="1100">
                          <a:effectLst/>
                          <a:latin typeface="Microsoft Sans Serif" panose="020B0604020202020204" pitchFamily="34" charset="0"/>
                          <a:cs typeface="Microsoft Sans Serif" panose="020B0604020202020204" pitchFamily="34" charset="0"/>
                        </a:rPr>
                      </a:br>
                      <a:r>
                        <a:rPr lang="en-GB" sz="1100">
                          <a:effectLst/>
                          <a:latin typeface="Microsoft Sans Serif" panose="020B0604020202020204" pitchFamily="34" charset="0"/>
                          <a:cs typeface="Microsoft Sans Serif" panose="020B0604020202020204" pitchFamily="34" charset="0"/>
                        </a:rPr>
                        <a:t>  a cripple </a:t>
                      </a:r>
                      <a:endParaRPr lang="en-GB" sz="110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extLst>
                  <a:ext uri="{0D108BD9-81ED-4DB2-BD59-A6C34878D82A}">
                    <a16:rowId xmlns:a16="http://schemas.microsoft.com/office/drawing/2014/main" val="3092253061"/>
                  </a:ext>
                </a:extLst>
              </a:tr>
              <a:tr h="351694">
                <a:tc>
                  <a:txBody>
                    <a:bodyPr/>
                    <a:lstStyle/>
                    <a:p>
                      <a:pPr algn="l">
                        <a:spcAft>
                          <a:spcPts val="0"/>
                        </a:spcAft>
                      </a:pPr>
                      <a:r>
                        <a:rPr lang="en-GB" sz="1100">
                          <a:effectLst/>
                          <a:latin typeface="Microsoft Sans Serif" panose="020B0604020202020204" pitchFamily="34" charset="0"/>
                          <a:cs typeface="Microsoft Sans Serif" panose="020B0604020202020204" pitchFamily="34" charset="0"/>
                        </a:rPr>
                        <a:t>  a person who has quadriplegia</a:t>
                      </a:r>
                      <a:br>
                        <a:rPr lang="en-GB" sz="1100">
                          <a:effectLst/>
                          <a:latin typeface="Microsoft Sans Serif" panose="020B0604020202020204" pitchFamily="34" charset="0"/>
                          <a:cs typeface="Microsoft Sans Serif" panose="020B0604020202020204" pitchFamily="34" charset="0"/>
                        </a:rPr>
                      </a:br>
                      <a:r>
                        <a:rPr lang="en-GB" sz="1100">
                          <a:effectLst/>
                          <a:latin typeface="Microsoft Sans Serif" panose="020B0604020202020204" pitchFamily="34" charset="0"/>
                          <a:cs typeface="Microsoft Sans Serif" panose="020B0604020202020204" pitchFamily="34" charset="0"/>
                        </a:rPr>
                        <a:t>  people with paraplegia </a:t>
                      </a:r>
                      <a:endParaRPr lang="en-GB" sz="110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tc>
                  <a:txBody>
                    <a:bodyPr/>
                    <a:lstStyle/>
                    <a:p>
                      <a:pPr algn="l">
                        <a:spcAft>
                          <a:spcPts val="0"/>
                        </a:spcAft>
                      </a:pPr>
                      <a:r>
                        <a:rPr lang="en-GB" sz="1100">
                          <a:effectLst/>
                          <a:latin typeface="Microsoft Sans Serif" panose="020B0604020202020204" pitchFamily="34" charset="0"/>
                          <a:cs typeface="Microsoft Sans Serif" panose="020B0604020202020204" pitchFamily="34" charset="0"/>
                        </a:rPr>
                        <a:t>  a quadriplegic</a:t>
                      </a:r>
                    </a:p>
                    <a:p>
                      <a:pPr algn="l">
                        <a:spcAft>
                          <a:spcPts val="0"/>
                        </a:spcAft>
                      </a:pPr>
                      <a:r>
                        <a:rPr lang="en-GB" sz="1100">
                          <a:effectLst/>
                          <a:latin typeface="Microsoft Sans Serif" panose="020B0604020202020204" pitchFamily="34" charset="0"/>
                          <a:cs typeface="Microsoft Sans Serif" panose="020B0604020202020204" pitchFamily="34" charset="0"/>
                        </a:rPr>
                        <a:t>  the paraplegic </a:t>
                      </a:r>
                      <a:endParaRPr lang="en-GB" sz="110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extLst>
                  <a:ext uri="{0D108BD9-81ED-4DB2-BD59-A6C34878D82A}">
                    <a16:rowId xmlns:a16="http://schemas.microsoft.com/office/drawing/2014/main" val="818798486"/>
                  </a:ext>
                </a:extLst>
              </a:tr>
              <a:tr h="182696">
                <a:tc>
                  <a:txBody>
                    <a:bodyPr/>
                    <a:lstStyle/>
                    <a:p>
                      <a:pPr algn="l">
                        <a:spcAft>
                          <a:spcPts val="0"/>
                        </a:spcAft>
                      </a:pPr>
                      <a:r>
                        <a:rPr lang="en-GB" sz="1100">
                          <a:effectLst/>
                          <a:latin typeface="Microsoft Sans Serif" panose="020B0604020202020204" pitchFamily="34" charset="0"/>
                          <a:cs typeface="Microsoft Sans Serif" panose="020B0604020202020204" pitchFamily="34" charset="0"/>
                        </a:rPr>
                        <a:t>  he/she is of small or short stature </a:t>
                      </a:r>
                      <a:endParaRPr lang="en-GB" sz="110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tc>
                  <a:txBody>
                    <a:bodyPr/>
                    <a:lstStyle/>
                    <a:p>
                      <a:pPr algn="l">
                        <a:spcAft>
                          <a:spcPts val="0"/>
                        </a:spcAft>
                      </a:pPr>
                      <a:r>
                        <a:rPr lang="en-GB" sz="1100">
                          <a:effectLst/>
                          <a:latin typeface="Microsoft Sans Serif" panose="020B0604020202020204" pitchFamily="34" charset="0"/>
                          <a:cs typeface="Microsoft Sans Serif" panose="020B0604020202020204" pitchFamily="34" charset="0"/>
                        </a:rPr>
                        <a:t>  a dwarf or midget </a:t>
                      </a:r>
                      <a:endParaRPr lang="en-GB" sz="110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extLst>
                  <a:ext uri="{0D108BD9-81ED-4DB2-BD59-A6C34878D82A}">
                    <a16:rowId xmlns:a16="http://schemas.microsoft.com/office/drawing/2014/main" val="4255290825"/>
                  </a:ext>
                </a:extLst>
              </a:tr>
              <a:tr h="182696">
                <a:tc>
                  <a:txBody>
                    <a:bodyPr/>
                    <a:lstStyle/>
                    <a:p>
                      <a:pPr algn="l">
                        <a:spcAft>
                          <a:spcPts val="0"/>
                        </a:spcAft>
                      </a:pPr>
                      <a:r>
                        <a:rPr lang="en-GB" sz="1100">
                          <a:effectLst/>
                          <a:latin typeface="Microsoft Sans Serif" panose="020B0604020202020204" pitchFamily="34" charset="0"/>
                          <a:cs typeface="Microsoft Sans Serif" panose="020B0604020202020204" pitchFamily="34" charset="0"/>
                        </a:rPr>
                        <a:t>  he/she has a congenital disability </a:t>
                      </a:r>
                      <a:endParaRPr lang="en-GB" sz="110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tc>
                  <a:txBody>
                    <a:bodyPr/>
                    <a:lstStyle/>
                    <a:p>
                      <a:pPr algn="l">
                        <a:spcAft>
                          <a:spcPts val="0"/>
                        </a:spcAft>
                      </a:pPr>
                      <a:r>
                        <a:rPr lang="en-GB" sz="1100">
                          <a:effectLst/>
                          <a:latin typeface="Microsoft Sans Serif" panose="020B0604020202020204" pitchFamily="34" charset="0"/>
                          <a:cs typeface="Microsoft Sans Serif" panose="020B0604020202020204" pitchFamily="34" charset="0"/>
                        </a:rPr>
                        <a:t>  he/she has a birth defect </a:t>
                      </a:r>
                      <a:endParaRPr lang="en-GB" sz="1100">
                        <a:effectLst/>
                        <a:latin typeface="Microsoft Sans Serif" panose="020B0604020202020204" pitchFamily="34" charset="0"/>
                        <a:ea typeface="Calibri" panose="020F0502020204030204" pitchFamily="34" charset="0"/>
                        <a:cs typeface="Microsoft Sans Serif" panose="020B0604020202020204" pitchFamily="34" charset="0"/>
                      </a:endParaRPr>
                    </a:p>
                  </a:txBody>
                  <a:tcPr marL="6176" marR="6176" marT="6176" marB="6176" anchor="ctr"/>
                </a:tc>
                <a:extLst>
                  <a:ext uri="{0D108BD9-81ED-4DB2-BD59-A6C34878D82A}">
                    <a16:rowId xmlns:a16="http://schemas.microsoft.com/office/drawing/2014/main" val="3867387441"/>
                  </a:ext>
                </a:extLst>
              </a:tr>
              <a:tr h="182696">
                <a:tc>
                  <a:txBody>
                    <a:bodyPr/>
                    <a:lstStyle/>
                    <a:p>
                      <a:pPr algn="l"/>
                      <a:endParaRPr lang="en-GB" sz="1100">
                        <a:effectLst/>
                        <a:latin typeface="Microsoft Sans Serif" panose="020B0604020202020204" pitchFamily="34" charset="0"/>
                        <a:cs typeface="Microsoft Sans Serif" panose="020B0604020202020204" pitchFamily="34" charset="0"/>
                      </a:endParaRPr>
                    </a:p>
                  </a:txBody>
                  <a:tcPr marL="6176" marR="6176" marT="6176" marB="6176" anchor="ctr"/>
                </a:tc>
                <a:tc>
                  <a:txBody>
                    <a:bodyPr/>
                    <a:lstStyle/>
                    <a:p>
                      <a:pPr algn="l"/>
                      <a:endParaRPr lang="en-GB" sz="1100" dirty="0">
                        <a:effectLst/>
                        <a:latin typeface="Microsoft Sans Serif" panose="020B0604020202020204" pitchFamily="34" charset="0"/>
                        <a:cs typeface="Microsoft Sans Serif" panose="020B0604020202020204" pitchFamily="34" charset="0"/>
                      </a:endParaRPr>
                    </a:p>
                  </a:txBody>
                  <a:tcPr marL="6176" marR="6176" marT="6176" marB="6176" anchor="ctr"/>
                </a:tc>
                <a:extLst>
                  <a:ext uri="{0D108BD9-81ED-4DB2-BD59-A6C34878D82A}">
                    <a16:rowId xmlns:a16="http://schemas.microsoft.com/office/drawing/2014/main" val="2709298361"/>
                  </a:ext>
                </a:extLst>
              </a:tr>
            </a:tbl>
          </a:graphicData>
        </a:graphic>
      </p:graphicFrame>
    </p:spTree>
    <p:extLst>
      <p:ext uri="{BB962C8B-B14F-4D97-AF65-F5344CB8AC3E}">
        <p14:creationId xmlns:p14="http://schemas.microsoft.com/office/powerpoint/2010/main" val="87461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37394-D0A7-9540-B0C2-A80CC60C9839}"/>
              </a:ext>
            </a:extLst>
          </p:cNvPr>
          <p:cNvSpPr>
            <a:spLocks noGrp="1"/>
          </p:cNvSpPr>
          <p:nvPr>
            <p:ph type="title"/>
          </p:nvPr>
        </p:nvSpPr>
        <p:spPr/>
        <p:txBody>
          <a:bodyPr/>
          <a:lstStyle/>
          <a:p>
            <a:r>
              <a:rPr lang="en-US" dirty="0"/>
              <a:t>Examples in Para-Rowing</a:t>
            </a:r>
          </a:p>
        </p:txBody>
      </p:sp>
      <p:sp>
        <p:nvSpPr>
          <p:cNvPr id="3" name="Rectangle 2">
            <a:extLst>
              <a:ext uri="{FF2B5EF4-FFF2-40B4-BE49-F238E27FC236}">
                <a16:creationId xmlns:a16="http://schemas.microsoft.com/office/drawing/2014/main" id="{71BD7BCF-04B8-4847-AB61-A38E88190D89}"/>
              </a:ext>
            </a:extLst>
          </p:cNvPr>
          <p:cNvSpPr/>
          <p:nvPr/>
        </p:nvSpPr>
        <p:spPr>
          <a:xfrm>
            <a:off x="1288345" y="1686646"/>
            <a:ext cx="9360364" cy="4647426"/>
          </a:xfrm>
          <a:prstGeom prst="rect">
            <a:avLst/>
          </a:prstGeom>
        </p:spPr>
        <p:txBody>
          <a:bodyPr wrap="square">
            <a:spAutoFit/>
          </a:bodyPr>
          <a:lstStyle/>
          <a:p>
            <a:pPr algn="just">
              <a:spcAft>
                <a:spcPts val="0"/>
              </a:spcAft>
            </a:pPr>
            <a:r>
              <a:rPr lang="en-GB" sz="2000" b="1" dirty="0">
                <a:solidFill>
                  <a:srgbClr val="000000"/>
                </a:solidFill>
                <a:latin typeface="Helvetica Neue" panose="02000503000000020004" pitchFamily="2" charset="0"/>
                <a:ea typeface="Calibri" panose="020F0502020204030204" pitchFamily="34" charset="0"/>
                <a:cs typeface="Arial" panose="020B0604020202020204" pitchFamily="34"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GB" sz="3600" b="1" dirty="0">
                <a:solidFill>
                  <a:srgbClr val="000000"/>
                </a:solidFill>
                <a:latin typeface="Microsoft Sans Serif" panose="020B0604020202020204" pitchFamily="34" charset="0"/>
                <a:ea typeface="Calibri" panose="020F0502020204030204" pitchFamily="34" charset="0"/>
                <a:cs typeface="Microsoft Sans Serif" panose="020B0604020202020204" pitchFamily="34" charset="0"/>
              </a:rPr>
              <a:t>Negative				People First Language</a:t>
            </a:r>
            <a:endParaRPr lang="en-GB" sz="3600" dirty="0">
              <a:latin typeface="Microsoft Sans Serif" panose="020B0604020202020204" pitchFamily="34" charset="0"/>
              <a:ea typeface="Calibri" panose="020F0502020204030204" pitchFamily="34" charset="0"/>
              <a:cs typeface="Microsoft Sans Serif" panose="020B0604020202020204" pitchFamily="34" charset="0"/>
            </a:endParaRPr>
          </a:p>
          <a:p>
            <a:pPr algn="just">
              <a:spcAft>
                <a:spcPts val="0"/>
              </a:spcAft>
            </a:pPr>
            <a:r>
              <a:rPr lang="en-GB" sz="2000" dirty="0">
                <a:solidFill>
                  <a:srgbClr val="000000"/>
                </a:solidFill>
                <a:latin typeface="Microsoft Sans Serif" panose="020B0604020202020204" pitchFamily="34" charset="0"/>
                <a:ea typeface="Calibri" panose="020F0502020204030204" pitchFamily="34" charset="0"/>
                <a:cs typeface="Microsoft Sans Serif" panose="020B0604020202020204" pitchFamily="34" charset="0"/>
              </a:rPr>
              <a:t> </a:t>
            </a:r>
            <a:endParaRPr lang="en-GB" sz="2000" dirty="0">
              <a:latin typeface="Microsoft Sans Serif" panose="020B0604020202020204" pitchFamily="34" charset="0"/>
              <a:ea typeface="Calibri" panose="020F0502020204030204" pitchFamily="34" charset="0"/>
              <a:cs typeface="Microsoft Sans Serif" panose="020B0604020202020204" pitchFamily="34" charset="0"/>
            </a:endParaRPr>
          </a:p>
          <a:p>
            <a:pPr algn="just">
              <a:spcAft>
                <a:spcPts val="0"/>
              </a:spcAft>
            </a:pPr>
            <a:r>
              <a:rPr lang="en-GB" sz="2000" dirty="0">
                <a:solidFill>
                  <a:srgbClr val="FF0000"/>
                </a:solidFill>
                <a:latin typeface="Microsoft Sans Serif" panose="020B0604020202020204" pitchFamily="34" charset="0"/>
                <a:ea typeface="Calibri" panose="020F0502020204030204" pitchFamily="34" charset="0"/>
                <a:cs typeface="Microsoft Sans Serif" panose="020B0604020202020204" pitchFamily="34" charset="0"/>
              </a:rPr>
              <a:t>Disabled Rower</a:t>
            </a:r>
            <a:r>
              <a:rPr lang="en-GB" sz="2000" dirty="0">
                <a:solidFill>
                  <a:srgbClr val="000000"/>
                </a:solidFill>
                <a:latin typeface="Microsoft Sans Serif" panose="020B0604020202020204" pitchFamily="34" charset="0"/>
                <a:ea typeface="Calibri" panose="020F0502020204030204" pitchFamily="34" charset="0"/>
                <a:cs typeface="Microsoft Sans Serif" panose="020B0604020202020204" pitchFamily="34" charset="0"/>
              </a:rPr>
              <a:t>		alternative	</a:t>
            </a:r>
            <a:r>
              <a:rPr lang="en-GB" sz="2000" dirty="0">
                <a:solidFill>
                  <a:srgbClr val="009745"/>
                </a:solidFill>
                <a:latin typeface="Microsoft Sans Serif" panose="020B0604020202020204" pitchFamily="34" charset="0"/>
                <a:ea typeface="Calibri" panose="020F0502020204030204" pitchFamily="34" charset="0"/>
                <a:cs typeface="Microsoft Sans Serif" panose="020B0604020202020204" pitchFamily="34" charset="0"/>
              </a:rPr>
              <a:t>Rower with a Disability</a:t>
            </a:r>
            <a:endParaRPr lang="en-GB" sz="2000" dirty="0">
              <a:latin typeface="Microsoft Sans Serif" panose="020B0604020202020204" pitchFamily="34" charset="0"/>
              <a:ea typeface="Calibri" panose="020F0502020204030204" pitchFamily="34" charset="0"/>
              <a:cs typeface="Microsoft Sans Serif" panose="020B0604020202020204" pitchFamily="34" charset="0"/>
            </a:endParaRPr>
          </a:p>
          <a:p>
            <a:pPr algn="just">
              <a:spcAft>
                <a:spcPts val="0"/>
              </a:spcAft>
            </a:pPr>
            <a:r>
              <a:rPr lang="en-GB" sz="2000" dirty="0">
                <a:solidFill>
                  <a:srgbClr val="009745"/>
                </a:solidFill>
                <a:latin typeface="Microsoft Sans Serif" panose="020B0604020202020204" pitchFamily="34" charset="0"/>
                <a:ea typeface="Calibri" panose="020F0502020204030204" pitchFamily="34" charset="0"/>
                <a:cs typeface="Microsoft Sans Serif" panose="020B0604020202020204" pitchFamily="34" charset="0"/>
              </a:rPr>
              <a:t> </a:t>
            </a:r>
            <a:endParaRPr lang="en-GB" sz="2000" dirty="0">
              <a:latin typeface="Microsoft Sans Serif" panose="020B0604020202020204" pitchFamily="34" charset="0"/>
              <a:ea typeface="Calibri" panose="020F0502020204030204" pitchFamily="34" charset="0"/>
              <a:cs typeface="Microsoft Sans Serif" panose="020B0604020202020204" pitchFamily="34" charset="0"/>
            </a:endParaRPr>
          </a:p>
          <a:p>
            <a:pPr algn="just">
              <a:spcAft>
                <a:spcPts val="0"/>
              </a:spcAft>
            </a:pPr>
            <a:r>
              <a:rPr lang="en-GB" sz="2000" dirty="0">
                <a:solidFill>
                  <a:srgbClr val="FF0000"/>
                </a:solidFill>
                <a:latin typeface="Microsoft Sans Serif" panose="020B0604020202020204" pitchFamily="34" charset="0"/>
                <a:ea typeface="Calibri" panose="020F0502020204030204" pitchFamily="34" charset="0"/>
                <a:cs typeface="Microsoft Sans Serif" panose="020B0604020202020204" pitchFamily="34" charset="0"/>
              </a:rPr>
              <a:t>Blind Rower		</a:t>
            </a:r>
            <a:r>
              <a:rPr lang="en-GB" sz="2000" dirty="0">
                <a:solidFill>
                  <a:srgbClr val="000000"/>
                </a:solidFill>
                <a:latin typeface="Microsoft Sans Serif" panose="020B0604020202020204" pitchFamily="34" charset="0"/>
                <a:ea typeface="Calibri" panose="020F0502020204030204" pitchFamily="34" charset="0"/>
                <a:cs typeface="Microsoft Sans Serif" panose="020B0604020202020204" pitchFamily="34" charset="0"/>
              </a:rPr>
              <a:t>alternative</a:t>
            </a:r>
            <a:r>
              <a:rPr lang="en-GB" sz="2000" dirty="0">
                <a:solidFill>
                  <a:srgbClr val="FF0000"/>
                </a:solidFill>
                <a:latin typeface="Microsoft Sans Serif" panose="020B0604020202020204" pitchFamily="34" charset="0"/>
                <a:ea typeface="Calibri" panose="020F0502020204030204" pitchFamily="34" charset="0"/>
                <a:cs typeface="Microsoft Sans Serif" panose="020B0604020202020204" pitchFamily="34" charset="0"/>
              </a:rPr>
              <a:t>	</a:t>
            </a:r>
            <a:r>
              <a:rPr lang="en-GB" sz="2000" dirty="0">
                <a:solidFill>
                  <a:srgbClr val="009745"/>
                </a:solidFill>
                <a:latin typeface="Microsoft Sans Serif" panose="020B0604020202020204" pitchFamily="34" charset="0"/>
                <a:ea typeface="Calibri" panose="020F0502020204030204" pitchFamily="34" charset="0"/>
                <a:cs typeface="Microsoft Sans Serif" panose="020B0604020202020204" pitchFamily="34" charset="0"/>
              </a:rPr>
              <a:t>Rower with a Visual Impairment</a:t>
            </a:r>
            <a:endParaRPr lang="en-GB" sz="2000" dirty="0">
              <a:latin typeface="Microsoft Sans Serif" panose="020B0604020202020204" pitchFamily="34" charset="0"/>
              <a:ea typeface="Calibri" panose="020F0502020204030204" pitchFamily="34" charset="0"/>
              <a:cs typeface="Microsoft Sans Serif" panose="020B0604020202020204" pitchFamily="34" charset="0"/>
            </a:endParaRPr>
          </a:p>
          <a:p>
            <a:pPr algn="just">
              <a:spcAft>
                <a:spcPts val="0"/>
              </a:spcAft>
            </a:pPr>
            <a:r>
              <a:rPr lang="en-GB" sz="2000" dirty="0">
                <a:solidFill>
                  <a:srgbClr val="00B050"/>
                </a:solidFill>
                <a:latin typeface="Microsoft Sans Serif" panose="020B0604020202020204" pitchFamily="34" charset="0"/>
                <a:ea typeface="Calibri" panose="020F0502020204030204" pitchFamily="34" charset="0"/>
                <a:cs typeface="Microsoft Sans Serif" panose="020B0604020202020204" pitchFamily="34" charset="0"/>
              </a:rPr>
              <a:t> </a:t>
            </a:r>
            <a:endParaRPr lang="en-GB" sz="2000" dirty="0">
              <a:latin typeface="Microsoft Sans Serif" panose="020B0604020202020204" pitchFamily="34" charset="0"/>
              <a:ea typeface="Calibri" panose="020F0502020204030204" pitchFamily="34" charset="0"/>
              <a:cs typeface="Microsoft Sans Serif" panose="020B0604020202020204" pitchFamily="34" charset="0"/>
            </a:endParaRPr>
          </a:p>
          <a:p>
            <a:pPr algn="just">
              <a:spcAft>
                <a:spcPts val="0"/>
              </a:spcAft>
            </a:pPr>
            <a:r>
              <a:rPr lang="en-GB" sz="2000" dirty="0">
                <a:solidFill>
                  <a:srgbClr val="FF0000"/>
                </a:solidFill>
                <a:latin typeface="Microsoft Sans Serif" panose="020B0604020202020204" pitchFamily="34" charset="0"/>
                <a:ea typeface="Calibri" panose="020F0502020204030204" pitchFamily="34" charset="0"/>
                <a:cs typeface="Microsoft Sans Serif" panose="020B0604020202020204" pitchFamily="34" charset="0"/>
              </a:rPr>
              <a:t>Deaf Rower		</a:t>
            </a:r>
            <a:r>
              <a:rPr lang="en-GB" sz="2000" dirty="0">
                <a:solidFill>
                  <a:srgbClr val="000000"/>
                </a:solidFill>
                <a:latin typeface="Microsoft Sans Serif" panose="020B0604020202020204" pitchFamily="34" charset="0"/>
                <a:ea typeface="Calibri" panose="020F0502020204030204" pitchFamily="34" charset="0"/>
                <a:cs typeface="Microsoft Sans Serif" panose="020B0604020202020204" pitchFamily="34" charset="0"/>
              </a:rPr>
              <a:t>alternative</a:t>
            </a:r>
            <a:r>
              <a:rPr lang="en-GB" sz="2000" dirty="0">
                <a:solidFill>
                  <a:srgbClr val="FF0000"/>
                </a:solidFill>
                <a:latin typeface="Microsoft Sans Serif" panose="020B0604020202020204" pitchFamily="34" charset="0"/>
                <a:ea typeface="Calibri" panose="020F0502020204030204" pitchFamily="34" charset="0"/>
                <a:cs typeface="Microsoft Sans Serif" panose="020B0604020202020204" pitchFamily="34" charset="0"/>
              </a:rPr>
              <a:t>	</a:t>
            </a:r>
            <a:r>
              <a:rPr lang="en-GB" sz="2000" dirty="0">
                <a:solidFill>
                  <a:srgbClr val="009745"/>
                </a:solidFill>
                <a:latin typeface="Microsoft Sans Serif" panose="020B0604020202020204" pitchFamily="34" charset="0"/>
                <a:ea typeface="Calibri" panose="020F0502020204030204" pitchFamily="34" charset="0"/>
                <a:cs typeface="Microsoft Sans Serif" panose="020B0604020202020204" pitchFamily="34" charset="0"/>
              </a:rPr>
              <a:t>Rower with a Hearing Impairment</a:t>
            </a:r>
            <a:endParaRPr lang="en-GB" sz="2000" dirty="0">
              <a:latin typeface="Microsoft Sans Serif" panose="020B0604020202020204" pitchFamily="34" charset="0"/>
              <a:ea typeface="Calibri" panose="020F0502020204030204" pitchFamily="34" charset="0"/>
              <a:cs typeface="Microsoft Sans Serif" panose="020B0604020202020204" pitchFamily="34" charset="0"/>
            </a:endParaRPr>
          </a:p>
          <a:p>
            <a:pPr algn="just">
              <a:spcAft>
                <a:spcPts val="0"/>
              </a:spcAft>
            </a:pPr>
            <a:r>
              <a:rPr lang="en-GB" sz="2000" dirty="0">
                <a:solidFill>
                  <a:srgbClr val="00B050"/>
                </a:solidFill>
                <a:latin typeface="Microsoft Sans Serif" panose="020B0604020202020204" pitchFamily="34" charset="0"/>
                <a:ea typeface="Calibri" panose="020F0502020204030204" pitchFamily="34" charset="0"/>
                <a:cs typeface="Microsoft Sans Serif" panose="020B0604020202020204" pitchFamily="34" charset="0"/>
              </a:rPr>
              <a:t> </a:t>
            </a:r>
            <a:endParaRPr lang="en-GB" sz="2000" dirty="0">
              <a:latin typeface="Microsoft Sans Serif" panose="020B0604020202020204" pitchFamily="34" charset="0"/>
              <a:ea typeface="Calibri" panose="020F0502020204030204" pitchFamily="34" charset="0"/>
              <a:cs typeface="Microsoft Sans Serif" panose="020B0604020202020204" pitchFamily="34" charset="0"/>
            </a:endParaRPr>
          </a:p>
          <a:p>
            <a:pPr algn="just">
              <a:spcAft>
                <a:spcPts val="0"/>
              </a:spcAft>
            </a:pPr>
            <a:r>
              <a:rPr lang="en-GB" sz="2000" dirty="0">
                <a:solidFill>
                  <a:srgbClr val="FF0000"/>
                </a:solidFill>
                <a:latin typeface="Microsoft Sans Serif" panose="020B0604020202020204" pitchFamily="34" charset="0"/>
                <a:ea typeface="Calibri" panose="020F0502020204030204" pitchFamily="34" charset="0"/>
                <a:cs typeface="Microsoft Sans Serif" panose="020B0604020202020204" pitchFamily="34" charset="0"/>
              </a:rPr>
              <a:t>Paraplegic Rower	</a:t>
            </a:r>
            <a:r>
              <a:rPr lang="en-GB" sz="2000" dirty="0">
                <a:solidFill>
                  <a:srgbClr val="000000"/>
                </a:solidFill>
                <a:latin typeface="Microsoft Sans Serif" panose="020B0604020202020204" pitchFamily="34" charset="0"/>
                <a:ea typeface="Calibri" panose="020F0502020204030204" pitchFamily="34" charset="0"/>
                <a:cs typeface="Microsoft Sans Serif" panose="020B0604020202020204" pitchFamily="34" charset="0"/>
              </a:rPr>
              <a:t>alternative	</a:t>
            </a:r>
            <a:r>
              <a:rPr lang="en-GB" sz="2000" dirty="0">
                <a:solidFill>
                  <a:srgbClr val="009745"/>
                </a:solidFill>
                <a:latin typeface="Microsoft Sans Serif" panose="020B0604020202020204" pitchFamily="34" charset="0"/>
                <a:ea typeface="Calibri" panose="020F0502020204030204" pitchFamily="34" charset="0"/>
                <a:cs typeface="Microsoft Sans Serif" panose="020B0604020202020204" pitchFamily="34" charset="0"/>
              </a:rPr>
              <a:t>Rower with Paraplegia</a:t>
            </a:r>
          </a:p>
          <a:p>
            <a:pPr algn="just">
              <a:spcAft>
                <a:spcPts val="0"/>
              </a:spcAft>
            </a:pPr>
            <a:endParaRPr lang="en-GB" sz="2000" dirty="0">
              <a:solidFill>
                <a:srgbClr val="009745"/>
              </a:solidFill>
              <a:latin typeface="Microsoft Sans Serif" panose="020B0604020202020204" pitchFamily="34" charset="0"/>
              <a:ea typeface="Calibri" panose="020F0502020204030204" pitchFamily="34" charset="0"/>
              <a:cs typeface="Microsoft Sans Serif" panose="020B0604020202020204" pitchFamily="34" charset="0"/>
            </a:endParaRPr>
          </a:p>
          <a:p>
            <a:pPr algn="just"/>
            <a:r>
              <a:rPr lang="en-GB" sz="2000" dirty="0">
                <a:solidFill>
                  <a:srgbClr val="FF0000"/>
                </a:solidFill>
                <a:latin typeface="Microsoft Sans Serif" panose="020B0604020202020204" pitchFamily="34" charset="0"/>
                <a:ea typeface="Calibri" panose="020F0502020204030204" pitchFamily="34" charset="0"/>
                <a:cs typeface="Microsoft Sans Serif" panose="020B0604020202020204" pitchFamily="34" charset="0"/>
              </a:rPr>
              <a:t>Disabled Rowing Club	</a:t>
            </a:r>
            <a:r>
              <a:rPr lang="en-GB" sz="2000" dirty="0">
                <a:solidFill>
                  <a:srgbClr val="000000"/>
                </a:solidFill>
                <a:latin typeface="Microsoft Sans Serif" panose="020B0604020202020204" pitchFamily="34" charset="0"/>
                <a:ea typeface="Calibri" panose="020F0502020204030204" pitchFamily="34" charset="0"/>
                <a:cs typeface="Microsoft Sans Serif" panose="020B0604020202020204" pitchFamily="34" charset="0"/>
              </a:rPr>
              <a:t>alternative	</a:t>
            </a:r>
            <a:r>
              <a:rPr lang="en-GB" sz="2000" dirty="0">
                <a:solidFill>
                  <a:srgbClr val="009745"/>
                </a:solidFill>
                <a:latin typeface="Microsoft Sans Serif" panose="020B0604020202020204" pitchFamily="34" charset="0"/>
                <a:ea typeface="Calibri" panose="020F0502020204030204" pitchFamily="34" charset="0"/>
                <a:cs typeface="Microsoft Sans Serif" panose="020B0604020202020204" pitchFamily="34" charset="0"/>
              </a:rPr>
              <a:t>Adaptive/Para-Rowing Club</a:t>
            </a:r>
            <a:endParaRPr lang="en-GB" sz="2000" dirty="0">
              <a:latin typeface="Microsoft Sans Serif" panose="020B0604020202020204" pitchFamily="34" charset="0"/>
              <a:ea typeface="Calibri" panose="020F0502020204030204" pitchFamily="34" charset="0"/>
              <a:cs typeface="Microsoft Sans Serif" panose="020B0604020202020204" pitchFamily="34" charset="0"/>
            </a:endParaRPr>
          </a:p>
          <a:p>
            <a:pPr algn="just">
              <a:spcAft>
                <a:spcPts val="0"/>
              </a:spcAft>
            </a:pPr>
            <a:r>
              <a:rPr lang="en-GB" sz="2000" dirty="0">
                <a:solidFill>
                  <a:srgbClr val="000000"/>
                </a:solidFill>
                <a:latin typeface="Microsoft Sans Serif" panose="020B0604020202020204" pitchFamily="34" charset="0"/>
                <a:ea typeface="Calibri" panose="020F0502020204030204" pitchFamily="34" charset="0"/>
                <a:cs typeface="Microsoft Sans Serif" panose="020B0604020202020204" pitchFamily="34" charset="0"/>
              </a:rPr>
              <a:t> </a:t>
            </a:r>
            <a:endParaRPr lang="en-GB" sz="2000" dirty="0">
              <a:latin typeface="Microsoft Sans Serif" panose="020B0604020202020204" pitchFamily="34" charset="0"/>
              <a:ea typeface="Calibri" panose="020F0502020204030204" pitchFamily="34" charset="0"/>
              <a:cs typeface="Microsoft Sans Serif" panose="020B0604020202020204" pitchFamily="34" charset="0"/>
            </a:endParaRPr>
          </a:p>
          <a:p>
            <a:pPr algn="just">
              <a:spcAft>
                <a:spcPts val="0"/>
              </a:spcAft>
            </a:pPr>
            <a:r>
              <a:rPr lang="en-GB" sz="2000" dirty="0">
                <a:solidFill>
                  <a:srgbClr val="FF0000"/>
                </a:solidFill>
                <a:latin typeface="Microsoft Sans Serif" panose="020B0604020202020204" pitchFamily="34" charset="0"/>
                <a:ea typeface="Calibri" panose="020F0502020204030204" pitchFamily="34" charset="0"/>
                <a:cs typeface="Microsoft Sans Serif" panose="020B0604020202020204" pitchFamily="34" charset="0"/>
              </a:rPr>
              <a:t>Disabled Boat		</a:t>
            </a:r>
            <a:r>
              <a:rPr lang="en-GB" sz="2000" dirty="0">
                <a:solidFill>
                  <a:srgbClr val="000000"/>
                </a:solidFill>
                <a:latin typeface="Microsoft Sans Serif" panose="020B0604020202020204" pitchFamily="34" charset="0"/>
                <a:ea typeface="Calibri" panose="020F0502020204030204" pitchFamily="34" charset="0"/>
                <a:cs typeface="Microsoft Sans Serif" panose="020B0604020202020204" pitchFamily="34" charset="0"/>
              </a:rPr>
              <a:t>alternative	</a:t>
            </a:r>
            <a:r>
              <a:rPr lang="en-GB" sz="2000" dirty="0">
                <a:solidFill>
                  <a:srgbClr val="009745"/>
                </a:solidFill>
                <a:latin typeface="Microsoft Sans Serif" panose="020B0604020202020204" pitchFamily="34" charset="0"/>
                <a:ea typeface="Calibri" panose="020F0502020204030204" pitchFamily="34" charset="0"/>
                <a:cs typeface="Microsoft Sans Serif" panose="020B0604020202020204" pitchFamily="34" charset="0"/>
              </a:rPr>
              <a:t>Adaptive/Para Boat</a:t>
            </a:r>
            <a:endParaRPr lang="en-GB" sz="2000" dirty="0">
              <a:effectLst/>
              <a:latin typeface="Microsoft Sans Serif" panose="020B0604020202020204" pitchFamily="34" charset="0"/>
              <a:ea typeface="Calibri" panose="020F0502020204030204" pitchFamily="34" charset="0"/>
              <a:cs typeface="Microsoft Sans Serif" panose="020B0604020202020204" pitchFamily="34" charset="0"/>
            </a:endParaRPr>
          </a:p>
        </p:txBody>
      </p:sp>
    </p:spTree>
    <p:extLst>
      <p:ext uri="{BB962C8B-B14F-4D97-AF65-F5344CB8AC3E}">
        <p14:creationId xmlns:p14="http://schemas.microsoft.com/office/powerpoint/2010/main" val="466291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Box 6"/>
          <p:cNvSpPr txBox="1">
            <a:spLocks noChangeArrowheads="1"/>
          </p:cNvSpPr>
          <p:nvPr/>
        </p:nvSpPr>
        <p:spPr bwMode="auto">
          <a:xfrm>
            <a:off x="3321293" y="5684425"/>
            <a:ext cx="561902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fr-FR" sz="4400" i="1" dirty="0">
                <a:solidFill>
                  <a:prstClr val="white"/>
                </a:solidFill>
                <a:latin typeface="Arial" charset="0"/>
              </a:rPr>
              <a:t>Thank you!</a:t>
            </a:r>
          </a:p>
        </p:txBody>
      </p:sp>
      <p:pic>
        <p:nvPicPr>
          <p:cNvPr id="6" name="Imag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27384"/>
            <a:ext cx="12192000" cy="6885384"/>
          </a:xfrm>
          <a:prstGeom prst="rect">
            <a:avLst/>
          </a:prstGeom>
        </p:spPr>
      </p:pic>
      <p:sp>
        <p:nvSpPr>
          <p:cNvPr id="7" name="Title 1"/>
          <p:cNvSpPr txBox="1">
            <a:spLocks/>
          </p:cNvSpPr>
          <p:nvPr/>
        </p:nvSpPr>
        <p:spPr>
          <a:xfrm>
            <a:off x="4447308" y="4732444"/>
            <a:ext cx="6217227" cy="951981"/>
          </a:xfrm>
          <a:prstGeom prst="rect">
            <a:avLst/>
          </a:prstGeom>
          <a:solidFill>
            <a:schemeClr val="accent2">
              <a:alpha val="64000"/>
            </a:schemeClr>
          </a:solidFill>
          <a:ln>
            <a:noFill/>
          </a:ln>
        </p:spPr>
        <p:txBody>
          <a:bodyPr vert="horz" lIns="91440" tIns="45720" rIns="91440" bIns="45720" rtlCol="0" anchor="ctr">
            <a:normAutofit/>
          </a:bodyPr>
          <a:lstStyle>
            <a:lvl1pPr algn="l" defTabSz="914400" rtl="0" eaLnBrk="1" latinLnBrk="0" hangingPunct="1">
              <a:spcBef>
                <a:spcPct val="0"/>
              </a:spcBef>
              <a:buNone/>
              <a:defRPr sz="4000" kern="1200">
                <a:solidFill>
                  <a:schemeClr val="bg1"/>
                </a:solidFill>
                <a:latin typeface="Microsoft Sans Serif" panose="020B0604020202020204" pitchFamily="34" charset="0"/>
                <a:ea typeface="+mj-ea"/>
                <a:cs typeface="Microsoft Sans Serif" panose="020B0604020202020204" pitchFamily="34" charset="0"/>
              </a:defRPr>
            </a:lvl1pPr>
          </a:lstStyle>
          <a:p>
            <a:pPr algn="r"/>
            <a:r>
              <a:rPr lang="en-US" dirty="0"/>
              <a:t>Thank you !</a:t>
            </a:r>
            <a:endParaRPr lang="en-IN" dirty="0"/>
          </a:p>
        </p:txBody>
      </p:sp>
      <p:pic>
        <p:nvPicPr>
          <p:cNvPr id="8" name="Imag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940315" y="116633"/>
            <a:ext cx="2842218" cy="1538757"/>
          </a:xfrm>
          <a:prstGeom prst="rect">
            <a:avLst/>
          </a:prstGeom>
        </p:spPr>
      </p:pic>
    </p:spTree>
    <p:extLst>
      <p:ext uri="{BB962C8B-B14F-4D97-AF65-F5344CB8AC3E}">
        <p14:creationId xmlns:p14="http://schemas.microsoft.com/office/powerpoint/2010/main" val="3121618813"/>
      </p:ext>
    </p:extLst>
  </p:cSld>
  <p:clrMapOvr>
    <a:masterClrMapping/>
  </p:clrMapOvr>
</p:sld>
</file>

<file path=ppt/theme/theme1.xml><?xml version="1.0" encoding="utf-8"?>
<a:theme xmlns:a="http://schemas.openxmlformats.org/drawingml/2006/main" name="4_Office Theme">
  <a:themeElements>
    <a:clrScheme name="FISA">
      <a:dk1>
        <a:sysClr val="windowText" lastClr="000000"/>
      </a:dk1>
      <a:lt1>
        <a:sysClr val="window" lastClr="FFFFFF"/>
      </a:lt1>
      <a:dk2>
        <a:srgbClr val="1F497D"/>
      </a:dk2>
      <a:lt2>
        <a:srgbClr val="EEECE1"/>
      </a:lt2>
      <a:accent1>
        <a:srgbClr val="01467D"/>
      </a:accent1>
      <a:accent2>
        <a:srgbClr val="00A4E4"/>
      </a:accent2>
      <a:accent3>
        <a:srgbClr val="4F81BD"/>
      </a:accent3>
      <a:accent4>
        <a:srgbClr val="F79646"/>
      </a:accent4>
      <a:accent5>
        <a:srgbClr val="92D050"/>
      </a:accent5>
      <a:accent6>
        <a:srgbClr val="4BACC6"/>
      </a:accent6>
      <a:hlink>
        <a:srgbClr val="01467D"/>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637</TotalTime>
  <Words>270</Words>
  <Application>Microsoft Office PowerPoint</Application>
  <PresentationFormat>Widescreen</PresentationFormat>
  <Paragraphs>69</Paragraphs>
  <Slides>5</Slides>
  <Notes>5</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Calibri</vt:lpstr>
      <vt:lpstr>Calibri Light</vt:lpstr>
      <vt:lpstr>Helvetica Neue</vt:lpstr>
      <vt:lpstr>Microsoft Sans Serif</vt:lpstr>
      <vt:lpstr>4_Office Theme</vt:lpstr>
      <vt:lpstr>Office Theme</vt:lpstr>
      <vt:lpstr>PowerPoint Presentation</vt:lpstr>
      <vt:lpstr>Defining Terminology – “People First Language”</vt:lpstr>
      <vt:lpstr>PowerPoint Presentation</vt:lpstr>
      <vt:lpstr>Examples in Para-Rowing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when it counts</dc:title>
  <dc:creator>Jean-Christophe Rolland</dc:creator>
  <cp:lastModifiedBy>Yihuan Chang</cp:lastModifiedBy>
  <cp:revision>437</cp:revision>
  <cp:lastPrinted>2019-01-12T16:18:52Z</cp:lastPrinted>
  <dcterms:created xsi:type="dcterms:W3CDTF">2017-01-03T10:42:41Z</dcterms:created>
  <dcterms:modified xsi:type="dcterms:W3CDTF">2019-09-26T10:33:32Z</dcterms:modified>
</cp:coreProperties>
</file>