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2"/>
  </p:notesMasterIdLst>
  <p:handoutMasterIdLst>
    <p:handoutMasterId r:id="rId13"/>
  </p:handoutMasterIdLst>
  <p:sldIdLst>
    <p:sldId id="277" r:id="rId3"/>
    <p:sldId id="641" r:id="rId4"/>
    <p:sldId id="643" r:id="rId5"/>
    <p:sldId id="644" r:id="rId6"/>
    <p:sldId id="645" r:id="rId7"/>
    <p:sldId id="646" r:id="rId8"/>
    <p:sldId id="647" r:id="rId9"/>
    <p:sldId id="648" r:id="rId10"/>
    <p:sldId id="350"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Christophe Rolland" initials="J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C70"/>
    <a:srgbClr val="DDDDD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6557" autoAdjust="0"/>
  </p:normalViewPr>
  <p:slideViewPr>
    <p:cSldViewPr snapToGrid="0">
      <p:cViewPr varScale="1">
        <p:scale>
          <a:sx n="104" d="100"/>
          <a:sy n="104" d="100"/>
        </p:scale>
        <p:origin x="122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1" d="100"/>
          <a:sy n="91" d="100"/>
        </p:scale>
        <p:origin x="36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sz="quarter" idx="1"/>
          </p:nvPr>
        </p:nvSpPr>
        <p:spPr>
          <a:xfrm>
            <a:off x="4143588" y="0"/>
            <a:ext cx="3169920" cy="481727"/>
          </a:xfrm>
          <a:prstGeom prst="rect">
            <a:avLst/>
          </a:prstGeom>
        </p:spPr>
        <p:txBody>
          <a:bodyPr vert="horz" lIns="99048" tIns="49524" rIns="99048" bIns="49524" rtlCol="0"/>
          <a:lstStyle>
            <a:lvl1pPr algn="r">
              <a:defRPr sz="1300"/>
            </a:lvl1pPr>
          </a:lstStyle>
          <a:p>
            <a:fld id="{127C956C-245D-4475-968E-F02DE13DA123}" type="datetimeFigureOut">
              <a:rPr lang="en-GB" smtClean="0"/>
              <a:t>26/09/2019</a:t>
            </a:fld>
            <a:endParaRPr lang="en-GB"/>
          </a:p>
        </p:txBody>
      </p:sp>
      <p:sp>
        <p:nvSpPr>
          <p:cNvPr id="4" name="Espace réservé du pied de page 3"/>
          <p:cNvSpPr>
            <a:spLocks noGrp="1"/>
          </p:cNvSpPr>
          <p:nvPr>
            <p:ph type="ftr" sz="quarter" idx="2"/>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5" name="Espace réservé du numéro de diapositive 4"/>
          <p:cNvSpPr>
            <a:spLocks noGrp="1"/>
          </p:cNvSpPr>
          <p:nvPr>
            <p:ph type="sldNum" sz="quarter" idx="3"/>
          </p:nvPr>
        </p:nvSpPr>
        <p:spPr>
          <a:xfrm>
            <a:off x="4143588" y="9119475"/>
            <a:ext cx="3169920" cy="481726"/>
          </a:xfrm>
          <a:prstGeom prst="rect">
            <a:avLst/>
          </a:prstGeom>
        </p:spPr>
        <p:txBody>
          <a:bodyPr vert="horz" lIns="99048" tIns="49524" rIns="99048" bIns="49524" rtlCol="0" anchor="b"/>
          <a:lstStyle>
            <a:lvl1pPr algn="r">
              <a:defRPr sz="1300"/>
            </a:lvl1pPr>
          </a:lstStyle>
          <a:p>
            <a:fld id="{BA548E75-4131-46EC-9360-F8767761F3EC}" type="slidenum">
              <a:rPr lang="en-GB" smtClean="0"/>
              <a:t>‹#›</a:t>
            </a:fld>
            <a:endParaRPr lang="en-GB"/>
          </a:p>
        </p:txBody>
      </p:sp>
    </p:spTree>
    <p:extLst>
      <p:ext uri="{BB962C8B-B14F-4D97-AF65-F5344CB8AC3E}">
        <p14:creationId xmlns:p14="http://schemas.microsoft.com/office/powerpoint/2010/main" val="276750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143588" y="0"/>
            <a:ext cx="3169920" cy="481727"/>
          </a:xfrm>
          <a:prstGeom prst="rect">
            <a:avLst/>
          </a:prstGeom>
        </p:spPr>
        <p:txBody>
          <a:bodyPr vert="horz" lIns="99048" tIns="49524" rIns="99048" bIns="49524" rtlCol="0"/>
          <a:lstStyle>
            <a:lvl1pPr algn="r">
              <a:defRPr sz="1300"/>
            </a:lvl1pPr>
          </a:lstStyle>
          <a:p>
            <a:fld id="{E4B58CA8-F2B3-437A-A4ED-F2BFD0A8B956}" type="datetimeFigureOut">
              <a:rPr lang="en-GB" smtClean="0"/>
              <a:t>26/09/2019</a:t>
            </a:fld>
            <a:endParaRPr lang="en-GB"/>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31520" y="4620577"/>
            <a:ext cx="5852160" cy="3780473"/>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119475"/>
            <a:ext cx="3169920" cy="481726"/>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143588" y="9119475"/>
            <a:ext cx="3169920" cy="481726"/>
          </a:xfrm>
          <a:prstGeom prst="rect">
            <a:avLst/>
          </a:prstGeom>
        </p:spPr>
        <p:txBody>
          <a:bodyPr vert="horz" lIns="99048" tIns="49524" rIns="99048" bIns="49524" rtlCol="0" anchor="b"/>
          <a:lstStyle>
            <a:lvl1pPr algn="r">
              <a:defRPr sz="1300"/>
            </a:lvl1pPr>
          </a:lstStyle>
          <a:p>
            <a:fld id="{9FB7AED1-D90C-47F8-B072-B9046BD151C0}" type="slidenum">
              <a:rPr lang="en-GB" smtClean="0"/>
              <a:t>‹#›</a:t>
            </a:fld>
            <a:endParaRPr lang="en-GB"/>
          </a:p>
        </p:txBody>
      </p:sp>
    </p:spTree>
    <p:extLst>
      <p:ext uri="{BB962C8B-B14F-4D97-AF65-F5344CB8AC3E}">
        <p14:creationId xmlns:p14="http://schemas.microsoft.com/office/powerpoint/2010/main" val="13595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AED1-D90C-47F8-B072-B9046BD151C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50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2</a:t>
            </a:fld>
            <a:endParaRPr lang="en-GB"/>
          </a:p>
        </p:txBody>
      </p:sp>
    </p:spTree>
    <p:extLst>
      <p:ext uri="{BB962C8B-B14F-4D97-AF65-F5344CB8AC3E}">
        <p14:creationId xmlns:p14="http://schemas.microsoft.com/office/powerpoint/2010/main" val="49263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238"/>
            <a:ext cx="5852160" cy="3780473"/>
          </a:xfrm>
        </p:spPr>
        <p:txBody>
          <a:bodyPr/>
          <a:lstStyle/>
          <a:p>
            <a:r>
              <a:rPr lang="en-GB" sz="900" kern="1200" dirty="0">
                <a:solidFill>
                  <a:schemeClr val="tx1"/>
                </a:solidFill>
                <a:effectLst/>
                <a:latin typeface="+mn-lt"/>
                <a:ea typeface="+mn-ea"/>
                <a:cs typeface="+mn-cs"/>
              </a:rPr>
              <a:t>Access to the sport of rowing for people with a disability including opportunities to coach and contribute to the club administration, can be facilitated with the application of some thought and consideration.  In addressing the potential for the inclusive provision of rowing, the following broad groups of people have been considered:</a:t>
            </a:r>
          </a:p>
          <a:p>
            <a:r>
              <a:rPr lang="en-GB" sz="900" kern="1200" dirty="0">
                <a:solidFill>
                  <a:schemeClr val="tx1"/>
                </a:solidFill>
                <a:effectLst/>
                <a:latin typeface="+mn-lt"/>
                <a:ea typeface="+mn-ea"/>
                <a:cs typeface="+mn-cs"/>
              </a:rPr>
              <a:t> </a:t>
            </a:r>
          </a:p>
          <a:p>
            <a:pPr lvl="0"/>
            <a:r>
              <a:rPr lang="en-GB" sz="900" kern="1200" dirty="0">
                <a:solidFill>
                  <a:schemeClr val="tx1"/>
                </a:solidFill>
                <a:effectLst/>
                <a:latin typeface="+mn-lt"/>
                <a:ea typeface="+mn-ea"/>
                <a:cs typeface="+mn-cs"/>
              </a:rPr>
              <a:t>Wheelchair users and the ambulant person with a physical impairment</a:t>
            </a:r>
          </a:p>
          <a:p>
            <a:pPr lvl="0"/>
            <a:r>
              <a:rPr lang="en-GB" sz="900" kern="1200" dirty="0">
                <a:solidFill>
                  <a:schemeClr val="tx1"/>
                </a:solidFill>
                <a:effectLst/>
                <a:latin typeface="+mn-lt"/>
                <a:ea typeface="+mn-ea"/>
                <a:cs typeface="+mn-cs"/>
              </a:rPr>
              <a:t>People with a visual impairment</a:t>
            </a:r>
          </a:p>
          <a:p>
            <a:pPr lvl="0"/>
            <a:r>
              <a:rPr lang="en-GB" sz="900" kern="1200" dirty="0">
                <a:solidFill>
                  <a:schemeClr val="tx1"/>
                </a:solidFill>
                <a:effectLst/>
                <a:latin typeface="+mn-lt"/>
                <a:ea typeface="+mn-ea"/>
                <a:cs typeface="+mn-cs"/>
              </a:rPr>
              <a:t>People with a learning impairment</a:t>
            </a:r>
          </a:p>
          <a:p>
            <a:pPr lvl="0"/>
            <a:r>
              <a:rPr lang="en-GB" sz="900" kern="1200" dirty="0">
                <a:solidFill>
                  <a:schemeClr val="tx1"/>
                </a:solidFill>
                <a:effectLst/>
                <a:latin typeface="+mn-lt"/>
                <a:ea typeface="+mn-ea"/>
                <a:cs typeface="+mn-cs"/>
              </a:rPr>
              <a:t>People with a hearing impairment</a:t>
            </a:r>
          </a:p>
          <a:p>
            <a:r>
              <a:rPr lang="en-GB" sz="9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3</a:t>
            </a:fld>
            <a:endParaRPr lang="en-GB"/>
          </a:p>
        </p:txBody>
      </p:sp>
    </p:spTree>
    <p:extLst>
      <p:ext uri="{BB962C8B-B14F-4D97-AF65-F5344CB8AC3E}">
        <p14:creationId xmlns:p14="http://schemas.microsoft.com/office/powerpoint/2010/main" val="238069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Inclusive participation in the sport of rowing through access will only work if the right attitude exists within the club towards individuals with a disability. This is far more important than any disability awareness or equity training.</a:t>
            </a:r>
          </a:p>
          <a:p>
            <a:r>
              <a:rPr lang="en-GB" sz="900" kern="1200" dirty="0">
                <a:solidFill>
                  <a:schemeClr val="tx1"/>
                </a:solidFill>
                <a:effectLst/>
                <a:latin typeface="+mn-lt"/>
                <a:ea typeface="+mn-ea"/>
                <a:cs typeface="+mn-cs"/>
              </a:rPr>
              <a:t>Whilst access to participation in rowing can be facilitated by appropriate equipment and coaching practice, of at least equal importance is access and mobility around the clubhouse and in the route to the ‘rowing environment’. It is also important to encourage rowers with a disability to join in all the club activities including social and committee structures.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Access is more than providing ramps and having doorways with sufficient width for wheelchairs. Access can mean many things including, access to information in the appropriate sensory format, access to a socially welcoming environment. The needs of people with mobility difficulties, but not necessarily wheelchair users, people with a visual impairment, those with a hearing impairment, and individuals with a learning disability all need to be accommodated.</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In providing an accessible resource for people with a disability, a club will often give improved access to other groups in the community such as the young or elderly, and those with temporary ‘special needs’ such as parents with pushchairs.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On the whole, we practice rowing in an environment which has been designed and developed by able-bodied people for use by people with a disability. Often it is the features of a situation that create the unnecessary barriers to access. If we consider the lock to the club door, why are so many latch type locks placed at chest level to the average ambulant person, when they would be equally of use at a lower level that would also be accessible to someone in a wheelchair? The aim must be to provide an inclusive environment so that the activities and facilities within the clubhouse provision are is accessible by all club members irrespective of their ability.</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 provision of facilities that enable individuals with a disability can be devised so that special features are not glaringly obvious. For example, a clear and well-lit notice board will be seen equally well by people with a visual impairment, as it will by the rest of the club members.</a:t>
            </a:r>
          </a:p>
          <a:p>
            <a:r>
              <a:rPr lang="en-GB" sz="900" b="1" u="none" strike="noStrike"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Many modifications and adaptations to existing facilities can be made simply by having a policy that resolves to address the needs of individuals with a disability. In this way changes are considered every time a change or renewal of any facility is reviewed in the usual cycle of repairs and maintenance. Often the renewal or repair of a resource to incorporate inclusive use is no costlier than to restore the facility to its original, but non-accessible function. </a:t>
            </a:r>
          </a:p>
          <a:p>
            <a:r>
              <a:rPr lang="en-GB" sz="9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4</a:t>
            </a:fld>
            <a:endParaRPr lang="en-GB"/>
          </a:p>
        </p:txBody>
      </p:sp>
    </p:spTree>
    <p:extLst>
      <p:ext uri="{BB962C8B-B14F-4D97-AF65-F5344CB8AC3E}">
        <p14:creationId xmlns:p14="http://schemas.microsoft.com/office/powerpoint/2010/main" val="205862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ea typeface="+mn-ea"/>
                <a:cs typeface="+mn-cs"/>
              </a:rPr>
              <a:t>There are four key elements to the delivery of inclusive rowing practice:</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kumimoji="0" lang="en-GB" b="0" i="0" u="none" strike="noStrike" kern="1200" cap="none" spc="0" normalizeH="0" baseline="0" noProof="0" dirty="0">
                <a:ln>
                  <a:noFill/>
                </a:ln>
                <a:solidFill>
                  <a:srgbClr val="1F497D"/>
                </a:solidFill>
                <a:effectLst/>
                <a:uLnTx/>
                <a:uFillTx/>
                <a:ea typeface="+mn-ea"/>
                <a:cs typeface="Microsoft Sans Serif" panose="020B0604020202020204" pitchFamily="34" charset="0"/>
              </a:rPr>
              <a:t>C</a:t>
            </a:r>
            <a:r>
              <a:rPr lang="en-GB" kern="1200" dirty="0" err="1">
                <a:solidFill>
                  <a:schemeClr val="tx1"/>
                </a:solidFill>
                <a:effectLst/>
                <a:ea typeface="+mn-ea"/>
                <a:cs typeface="+mn-cs"/>
              </a:rPr>
              <a:t>onsultation</a:t>
            </a:r>
            <a:r>
              <a:rPr lang="en-GB" kern="1200" dirty="0">
                <a:solidFill>
                  <a:schemeClr val="tx1"/>
                </a:solidFill>
                <a:effectLst/>
                <a:ea typeface="+mn-ea"/>
                <a:cs typeface="+mn-cs"/>
              </a:rPr>
              <a:t> </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kern="1200" dirty="0">
                <a:solidFill>
                  <a:schemeClr val="tx1"/>
                </a:solidFill>
                <a:effectLst/>
                <a:ea typeface="+mn-ea"/>
                <a:cs typeface="+mn-cs"/>
              </a:rPr>
              <a:t>Communication</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kern="1200" dirty="0">
                <a:solidFill>
                  <a:schemeClr val="tx1"/>
                </a:solidFill>
                <a:effectLst/>
                <a:ea typeface="+mn-ea"/>
                <a:cs typeface="+mn-cs"/>
              </a:rPr>
              <a:t>Coaching</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kern="1200" dirty="0">
                <a:solidFill>
                  <a:schemeClr val="tx1"/>
                </a:solidFill>
                <a:effectLst/>
                <a:ea typeface="+mn-ea"/>
                <a:cs typeface="+mn-cs"/>
              </a:rPr>
              <a:t>Club Administration</a:t>
            </a:r>
          </a:p>
          <a:p>
            <a:r>
              <a:rPr lang="en-GB" b="1" kern="1200" dirty="0">
                <a:solidFill>
                  <a:schemeClr val="tx1"/>
                </a:solidFill>
                <a:effectLst/>
                <a:ea typeface="+mn-ea"/>
                <a:cs typeface="+mn-cs"/>
              </a:rPr>
              <a:t>Coaching</a:t>
            </a:r>
            <a:r>
              <a:rPr lang="en-GB" kern="1200" dirty="0">
                <a:solidFill>
                  <a:schemeClr val="tx1"/>
                </a:solidFill>
                <a:effectLst/>
                <a:ea typeface="+mn-ea"/>
                <a:cs typeface="+mn-cs"/>
              </a:rPr>
              <a:t> – when a club has members with a disability it is important for coaches to have some disability awareness training. </a:t>
            </a:r>
          </a:p>
          <a:p>
            <a:r>
              <a:rPr lang="en-GB" kern="1200" dirty="0">
                <a:solidFill>
                  <a:schemeClr val="tx1"/>
                </a:solidFill>
                <a:effectLst/>
                <a:ea typeface="+mn-ea"/>
                <a:cs typeface="+mn-cs"/>
              </a:rPr>
              <a:t> </a:t>
            </a:r>
          </a:p>
          <a:p>
            <a:r>
              <a:rPr lang="en-GB" b="1" kern="1200" dirty="0">
                <a:solidFill>
                  <a:schemeClr val="tx1"/>
                </a:solidFill>
                <a:effectLst/>
                <a:ea typeface="+mn-ea"/>
                <a:cs typeface="+mn-cs"/>
              </a:rPr>
              <a:t>Club Administration</a:t>
            </a:r>
            <a:r>
              <a:rPr lang="en-GB" kern="1200" dirty="0">
                <a:solidFill>
                  <a:schemeClr val="tx1"/>
                </a:solidFill>
                <a:effectLst/>
                <a:ea typeface="+mn-ea"/>
                <a:cs typeface="+mn-cs"/>
              </a:rPr>
              <a:t> – The majority of rowing clubs have an administrative structure managed by its members. Individuals with a disability should be encouraged and enabled to contribute to club administration through its various committees. In this way they can be consulted on all areas of the clubs functioning, be part of the decision-making process, take on responsibilities and generally make a contribution to the club’s organisation.</a:t>
            </a:r>
          </a:p>
          <a:p>
            <a:r>
              <a:rPr lang="en-GB" kern="1200" dirty="0">
                <a:solidFill>
                  <a:schemeClr val="tx1"/>
                </a:solidFill>
                <a:effectLst/>
                <a:ea typeface="+mn-ea"/>
                <a:cs typeface="+mn-cs"/>
              </a:rPr>
              <a:t>Depending on the needs of the individual, this will require giving thought to how these committees function so that they can contribute fully. This may mean ensuring that meetings are held in a room that is physically accessible (appropriate to a wheelchair user needs). If the person has a visual impairment this may mean presenting minutes in braille/audiotape. If the person has a hearing impairment, ensure that there is an interpreter who can use appropriate sign language.</a:t>
            </a:r>
          </a:p>
          <a:p>
            <a:r>
              <a:rPr lang="en-GB" kern="1200" dirty="0">
                <a:solidFill>
                  <a:schemeClr val="tx1"/>
                </a:solidFill>
                <a:effectLst/>
                <a:ea typeface="+mn-ea"/>
                <a:cs typeface="+mn-cs"/>
              </a:rPr>
              <a:t> </a:t>
            </a:r>
          </a:p>
          <a:p>
            <a:r>
              <a:rPr lang="en-GB" kern="1200" dirty="0">
                <a:solidFill>
                  <a:schemeClr val="tx1"/>
                </a:solidFill>
                <a:effectLst/>
                <a:ea typeface="+mn-ea"/>
                <a:cs typeface="+mn-cs"/>
              </a:rPr>
              <a:t>If the club has members with a learning disability, consider appointing an enabler, who will help them to understand both the procedures of meetings and the content of an agenda.</a:t>
            </a:r>
          </a:p>
          <a:p>
            <a:pPr marL="0" marR="0" lvl="1" indent="0" algn="l" defTabSz="914400" rtl="0" eaLnBrk="1" fontAlgn="auto" latinLnBrk="0" hangingPunct="1">
              <a:lnSpc>
                <a:spcPct val="100000"/>
              </a:lnSpc>
              <a:spcBef>
                <a:spcPct val="20000"/>
              </a:spcBef>
              <a:spcAft>
                <a:spcPts val="600"/>
              </a:spcAft>
              <a:buClrTx/>
              <a:buSzPct val="90000"/>
              <a:buFontTx/>
              <a:buNone/>
              <a:tabLst/>
              <a:defRPr/>
            </a:pPr>
            <a:endParaRPr lang="en-GB"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5</a:t>
            </a:fld>
            <a:endParaRPr lang="en-GB"/>
          </a:p>
        </p:txBody>
      </p:sp>
    </p:spTree>
    <p:extLst>
      <p:ext uri="{BB962C8B-B14F-4D97-AF65-F5344CB8AC3E}">
        <p14:creationId xmlns:p14="http://schemas.microsoft.com/office/powerpoint/2010/main" val="95943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620577"/>
            <a:ext cx="5759450" cy="3780473"/>
          </a:xfrm>
        </p:spPr>
        <p:txBody>
          <a:bodyPr/>
          <a:lstStyle/>
          <a:p>
            <a:r>
              <a:rPr lang="en-GB" sz="900" b="1" kern="1200" dirty="0">
                <a:solidFill>
                  <a:schemeClr val="tx1"/>
                </a:solidFill>
                <a:effectLst/>
                <a:latin typeface="+mn-lt"/>
                <a:ea typeface="+mn-ea"/>
                <a:cs typeface="+mn-cs"/>
              </a:rPr>
              <a:t>Adaptive Access Audit</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following access audit has been developed as a checklist for rowing clubs wishing to open up their facilities to inclusive participation. The audit is to enable users who will include people with physical, sensory and cognitive impairments, which may be progressive, intermittent or permanent.</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 accessible rowing club benefits everyone, including wheelchair users, older people and families, particularly those with young children.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The Access audit should include:</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Location</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Car Parking</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Footpaths</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Steps</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Access to boathouse</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Access to water</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Sanitary/Shower Facilities</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Signage and information</a:t>
            </a:r>
          </a:p>
          <a:p>
            <a:pPr marL="800100" marR="0" lvl="2" indent="-342900" algn="l" defTabSz="914400" rtl="0" eaLnBrk="1" fontAlgn="auto" latinLnBrk="0" hangingPunct="1">
              <a:lnSpc>
                <a:spcPct val="100000"/>
              </a:lnSpc>
              <a:spcBef>
                <a:spcPct val="20000"/>
              </a:spcBef>
              <a:spcAft>
                <a:spcPts val="600"/>
              </a:spcAft>
              <a:buClrTx/>
              <a:buSzPct val="90000"/>
              <a:buFontTx/>
              <a:buBlip>
                <a:blip r:embed="rId3"/>
              </a:buBlip>
              <a:tabLst/>
              <a:defRPr/>
            </a:pPr>
            <a:r>
              <a:rPr lang="en-GB" sz="900" kern="1200" dirty="0">
                <a:solidFill>
                  <a:schemeClr val="tx1"/>
                </a:solidFill>
                <a:effectLst/>
                <a:latin typeface="+mn-lt"/>
                <a:ea typeface="+mn-ea"/>
                <a:cs typeface="+mn-cs"/>
              </a:rPr>
              <a:t>Equity</a:t>
            </a:r>
          </a:p>
          <a:p>
            <a:r>
              <a:rPr lang="en-GB" sz="900" kern="1200" dirty="0">
                <a:solidFill>
                  <a:schemeClr val="tx1"/>
                </a:solidFill>
                <a:effectLst/>
                <a:latin typeface="+mn-lt"/>
                <a:ea typeface="+mn-ea"/>
                <a:cs typeface="+mn-cs"/>
              </a:rPr>
              <a:t> </a:t>
            </a:r>
            <a:r>
              <a:rPr lang="en-GB" sz="900" b="1" kern="1200" dirty="0">
                <a:solidFill>
                  <a:schemeClr val="tx1"/>
                </a:solidFill>
                <a:effectLst/>
                <a:latin typeface="+mn-lt"/>
                <a:ea typeface="+mn-ea"/>
                <a:cs typeface="+mn-cs"/>
              </a:rPr>
              <a:t>Audit Strategy</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audit should follow a logical sequential journey following how club members arrive at, enter, move around, use and leave the club starting from the club perimeter, progressing through car parking areas, pedestrian routes, building entrances, reception areas, information, delivery, horizontal and vertical circulation routes, internal spaces, facilities and exits.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 checklist audit should preferably be carried out by a suitably competent individual with access and disability issues relating to rowing.</a:t>
            </a:r>
          </a:p>
          <a:p>
            <a:r>
              <a:rPr lang="en-GB" sz="1000" b="1" u="none" strike="noStrike"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FB7AED1-D90C-47F8-B072-B9046BD151C0}" type="slidenum">
              <a:rPr lang="en-GB" smtClean="0"/>
              <a:t>6</a:t>
            </a:fld>
            <a:endParaRPr lang="en-GB"/>
          </a:p>
        </p:txBody>
      </p:sp>
    </p:spTree>
    <p:extLst>
      <p:ext uri="{BB962C8B-B14F-4D97-AF65-F5344CB8AC3E}">
        <p14:creationId xmlns:p14="http://schemas.microsoft.com/office/powerpoint/2010/main" val="11762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7</a:t>
            </a:fld>
            <a:endParaRPr lang="en-GB"/>
          </a:p>
        </p:txBody>
      </p:sp>
    </p:spTree>
    <p:extLst>
      <p:ext uri="{BB962C8B-B14F-4D97-AF65-F5344CB8AC3E}">
        <p14:creationId xmlns:p14="http://schemas.microsoft.com/office/powerpoint/2010/main" val="275537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8</a:t>
            </a:fld>
            <a:endParaRPr lang="en-GB"/>
          </a:p>
        </p:txBody>
      </p:sp>
    </p:spTree>
    <p:extLst>
      <p:ext uri="{BB962C8B-B14F-4D97-AF65-F5344CB8AC3E}">
        <p14:creationId xmlns:p14="http://schemas.microsoft.com/office/powerpoint/2010/main" val="80722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B7AED1-D90C-47F8-B072-B9046BD151C0}" type="slidenum">
              <a:rPr lang="en-GB" smtClean="0"/>
              <a:t>9</a:t>
            </a:fld>
            <a:endParaRPr lang="en-GB"/>
          </a:p>
        </p:txBody>
      </p:sp>
    </p:spTree>
    <p:extLst>
      <p:ext uri="{BB962C8B-B14F-4D97-AF65-F5344CB8AC3E}">
        <p14:creationId xmlns:p14="http://schemas.microsoft.com/office/powerpoint/2010/main" val="3023437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a:ext>
            </a:extLst>
          </a:blip>
          <a:srcRect r="-20"/>
          <a:stretch/>
        </p:blipFill>
        <p:spPr>
          <a:xfrm>
            <a:off x="-559768" y="0"/>
            <a:ext cx="13342451" cy="6741368"/>
          </a:xfrm>
          <a:prstGeom prst="rect">
            <a:avLst/>
          </a:prstGeom>
        </p:spPr>
      </p:pic>
      <p:sp>
        <p:nvSpPr>
          <p:cNvPr id="4" name="Rectangle 3"/>
          <p:cNvSpPr/>
          <p:nvPr userDrawn="1"/>
        </p:nvSpPr>
        <p:spPr>
          <a:xfrm>
            <a:off x="0" y="6165304"/>
            <a:ext cx="12192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1"/>
          <p:cNvSpPr>
            <a:spLocks noGrp="1"/>
          </p:cNvSpPr>
          <p:nvPr>
            <p:ph type="ctrTitle" hasCustomPrompt="1"/>
          </p:nvPr>
        </p:nvSpPr>
        <p:spPr>
          <a:xfrm>
            <a:off x="2735627" y="4437112"/>
            <a:ext cx="9456373" cy="1440160"/>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84299" y="116633"/>
            <a:ext cx="3162759" cy="1284221"/>
          </a:xfrm>
          <a:prstGeom prst="rect">
            <a:avLst/>
          </a:prstGeom>
        </p:spPr>
      </p:pic>
    </p:spTree>
    <p:extLst>
      <p:ext uri="{BB962C8B-B14F-4D97-AF65-F5344CB8AC3E}">
        <p14:creationId xmlns:p14="http://schemas.microsoft.com/office/powerpoint/2010/main" val="6890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100"/>
                                  </p:stCondLst>
                                  <p:childTnLst>
                                    <p:animMotion origin="layout" path="M -4.52464E-6 -4.03289E-6 L 0.04077 -0.06393 " pathEditMode="relative" rAng="0" ptsTypes="AA">
                                      <p:cBhvr>
                                        <p:cTn id="6" dur="3000" fill="hold"/>
                                        <p:tgtEl>
                                          <p:spTgt spid="9"/>
                                        </p:tgtEl>
                                        <p:attrNameLst>
                                          <p:attrName>ppt_x</p:attrName>
                                          <p:attrName>ppt_y</p:attrName>
                                        </p:attrNameLst>
                                      </p:cBhvr>
                                      <p:rCtr x="2030" y="-3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96153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36526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0361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A2214-9F01-DE4D-A276-8D863E7781CE}"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96442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A2214-9F01-DE4D-A276-8D863E7781CE}"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154696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2214-9F01-DE4D-A276-8D863E7781CE}"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81706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90389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A2214-9F01-DE4D-A276-8D863E7781C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410571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350576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07724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808" y="5135057"/>
            <a:ext cx="11734185" cy="881567"/>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735627" y="6165304"/>
            <a:ext cx="7644767"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2945" y="72304"/>
            <a:ext cx="2326622" cy="944713"/>
          </a:xfrm>
          <a:prstGeom prst="rect">
            <a:avLst/>
          </a:prstGeom>
        </p:spPr>
      </p:pic>
      <p:grpSp>
        <p:nvGrpSpPr>
          <p:cNvPr id="8" name="Groupe 7"/>
          <p:cNvGrpSpPr/>
          <p:nvPr userDrawn="1"/>
        </p:nvGrpSpPr>
        <p:grpSpPr>
          <a:xfrm>
            <a:off x="623393" y="-1167886"/>
            <a:ext cx="9273111" cy="7258850"/>
            <a:chOff x="4611426" y="-2634098"/>
            <a:chExt cx="6954833" cy="7258850"/>
          </a:xfrm>
          <a:blipFill>
            <a:blip r:embed="rId3"/>
            <a:stretch>
              <a:fillRect/>
            </a:stretch>
          </a:blipFill>
        </p:grpSpPr>
        <p:sp>
          <p:nvSpPr>
            <p:cNvPr id="5" name="Rectangle à coins arrondis 4"/>
            <p:cNvSpPr/>
            <p:nvPr userDrawn="1"/>
          </p:nvSpPr>
          <p:spPr>
            <a:xfrm rot="18854625">
              <a:off x="2714260" y="-736932"/>
              <a:ext cx="5604711" cy="18103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4" name="Rectangle à coins arrondis 13"/>
            <p:cNvSpPr/>
            <p:nvPr userDrawn="1"/>
          </p:nvSpPr>
          <p:spPr>
            <a:xfrm rot="18854625">
              <a:off x="3521455" y="494600"/>
              <a:ext cx="6742954"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5" name="Rectangle à coins arrondis 14"/>
            <p:cNvSpPr/>
            <p:nvPr userDrawn="1"/>
          </p:nvSpPr>
          <p:spPr>
            <a:xfrm rot="18854625">
              <a:off x="5530671" y="430828"/>
              <a:ext cx="6467994" cy="15027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6" name="Rectangle à coins arrondis 15"/>
            <p:cNvSpPr/>
            <p:nvPr userDrawn="1"/>
          </p:nvSpPr>
          <p:spPr>
            <a:xfrm rot="18854625">
              <a:off x="7944832" y="1003324"/>
              <a:ext cx="5350350" cy="18925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grpSp>
    </p:spTree>
    <p:extLst>
      <p:ext uri="{BB962C8B-B14F-4D97-AF65-F5344CB8AC3E}">
        <p14:creationId xmlns:p14="http://schemas.microsoft.com/office/powerpoint/2010/main" val="23100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3" name="Content Placeholder 2"/>
          <p:cNvSpPr>
            <a:spLocks noGrp="1"/>
          </p:cNvSpPr>
          <p:nvPr>
            <p:ph idx="1"/>
          </p:nvPr>
        </p:nvSpPr>
        <p:spPr>
          <a:xfrm>
            <a:off x="335360" y="1600201"/>
            <a:ext cx="11566488" cy="4525963"/>
          </a:xfrm>
        </p:spPr>
        <p:txBody>
          <a:bodyPr/>
          <a:lstStyle>
            <a:lvl1pPr marL="342900" indent="-342900">
              <a:buSzPct val="90000"/>
              <a:buFontTx/>
              <a:buBlip>
                <a:blip r:embed="rId2"/>
              </a:buBlip>
              <a:defRPr sz="2800">
                <a:solidFill>
                  <a:srgbClr val="01467D"/>
                </a:solidFill>
                <a:latin typeface="Microsoft Sans Serif" panose="020B0604020202020204" pitchFamily="34" charset="0"/>
                <a:cs typeface="Microsoft Sans Serif" panose="020B0604020202020204" pitchFamily="34" charset="0"/>
              </a:defRPr>
            </a:lvl1pPr>
            <a:lvl2pPr>
              <a:defRPr sz="2400">
                <a:solidFill>
                  <a:srgbClr val="01467D"/>
                </a:solidFill>
                <a:latin typeface="Microsoft Sans Serif" panose="020B0604020202020204" pitchFamily="34" charset="0"/>
                <a:cs typeface="Microsoft Sans Serif" panose="020B0604020202020204" pitchFamily="34" charset="0"/>
              </a:defRPr>
            </a:lvl2pPr>
            <a:lvl3pPr>
              <a:defRPr sz="2000">
                <a:solidFill>
                  <a:srgbClr val="01467D"/>
                </a:solidFill>
                <a:latin typeface="Microsoft Sans Serif" panose="020B0604020202020204" pitchFamily="34" charset="0"/>
                <a:cs typeface="Microsoft Sans Serif" panose="020B0604020202020204" pitchFamily="34" charset="0"/>
              </a:defRPr>
            </a:lvl3pPr>
            <a:lvl4pPr>
              <a:defRPr sz="1800">
                <a:solidFill>
                  <a:srgbClr val="01467D"/>
                </a:solidFill>
                <a:latin typeface="Microsoft Sans Serif" panose="020B0604020202020204" pitchFamily="34" charset="0"/>
                <a:cs typeface="Microsoft Sans Serif" panose="020B0604020202020204" pitchFamily="34" charset="0"/>
              </a:defRPr>
            </a:lvl4pPr>
            <a:lvl5pPr>
              <a:defRPr sz="1800">
                <a:solidFill>
                  <a:srgbClr val="01467D"/>
                </a:solidFill>
                <a:latin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0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1" y="0"/>
            <a:ext cx="9634956"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8448" y="116632"/>
            <a:ext cx="1773400" cy="720080"/>
          </a:xfrm>
          <a:prstGeom prst="rect">
            <a:avLst/>
          </a:prstGeom>
        </p:spPr>
      </p:pic>
      <p:cxnSp>
        <p:nvCxnSpPr>
          <p:cNvPr id="11" name="Connecteur droit 10"/>
          <p:cNvCxnSpPr/>
          <p:nvPr userDrawn="1"/>
        </p:nvCxnSpPr>
        <p:spPr>
          <a:xfrm>
            <a:off x="0" y="98072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6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6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50050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5614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66451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02" y="71414"/>
            <a:ext cx="1714469" cy="532258"/>
          </a:xfrm>
          <a:prstGeom prst="rect">
            <a:avLst/>
          </a:prstGeom>
        </p:spPr>
      </p:pic>
    </p:spTree>
    <p:extLst>
      <p:ext uri="{BB962C8B-B14F-4D97-AF65-F5344CB8AC3E}">
        <p14:creationId xmlns:p14="http://schemas.microsoft.com/office/powerpoint/2010/main" val="152604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A2214-9F01-DE4D-A276-8D863E7781C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D70B-4070-0B4F-A966-262691B49D70}" type="slidenum">
              <a:rPr lang="en-US" smtClean="0"/>
              <a:t>‹#›</a:t>
            </a:fld>
            <a:endParaRPr lang="en-US"/>
          </a:p>
        </p:txBody>
      </p:sp>
    </p:spTree>
    <p:extLst>
      <p:ext uri="{BB962C8B-B14F-4D97-AF65-F5344CB8AC3E}">
        <p14:creationId xmlns:p14="http://schemas.microsoft.com/office/powerpoint/2010/main" val="262123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0735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spcBef>
          <a:spcPct val="0"/>
        </a:spcBef>
        <a:buNone/>
        <a:defRPr sz="3600" kern="1200">
          <a:solidFill>
            <a:schemeClr val="accent1"/>
          </a:solidFill>
          <a:latin typeface="Microsoft Sans Serif" panose="020B0604020202020204" pitchFamily="34" charset="0"/>
          <a:ea typeface="+mj-ea"/>
          <a:cs typeface="Microsoft Sans Serif" panose="020B0604020202020204" pitchFamily="34" charset="0"/>
        </a:defRPr>
      </a:lvl1pPr>
    </p:titleStyle>
    <p:bodyStyle>
      <a:lvl1pPr marL="457200" indent="-457200" algn="l" defTabSz="914400" rtl="0" eaLnBrk="1" latinLnBrk="0" hangingPunct="1">
        <a:spcBef>
          <a:spcPct val="20000"/>
        </a:spcBef>
        <a:buSzPct val="90000"/>
        <a:buFontTx/>
        <a:buBlip>
          <a:blip r:embed="rId10"/>
        </a:buBlip>
        <a:defRPr sz="2800" kern="1200">
          <a:solidFill>
            <a:schemeClr val="accent1"/>
          </a:solidFill>
          <a:latin typeface="Microsoft Sans Serif" panose="020B060402020202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A2214-9F01-DE4D-A276-8D863E7781CE}"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D70B-4070-0B4F-A966-262691B49D70}" type="slidenum">
              <a:rPr lang="en-US" smtClean="0"/>
              <a:t>‹#›</a:t>
            </a:fld>
            <a:endParaRPr lang="en-US"/>
          </a:p>
        </p:txBody>
      </p:sp>
    </p:spTree>
    <p:extLst>
      <p:ext uri="{BB962C8B-B14F-4D97-AF65-F5344CB8AC3E}">
        <p14:creationId xmlns:p14="http://schemas.microsoft.com/office/powerpoint/2010/main" val="22692514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1.png"/><Relationship Id="rId7" Type="http://schemas.openxmlformats.org/officeDocument/2006/relationships/image" Target="http://www.quido.cz/objevy/Braille.gi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http://www-uxsup.csx.cam.ac.uk/~fanf2/hermes/doc/talks/2004-08-cl-csg/audio_tape.jpg"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42" y="-1181169"/>
            <a:ext cx="11632469" cy="9542396"/>
          </a:xfrm>
        </p:spPr>
      </p:pic>
      <p:sp>
        <p:nvSpPr>
          <p:cNvPr id="8" name="TextBox 7"/>
          <p:cNvSpPr txBox="1"/>
          <p:nvPr/>
        </p:nvSpPr>
        <p:spPr>
          <a:xfrm>
            <a:off x="589049" y="2189646"/>
            <a:ext cx="495776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Access &amp; Inclusive Rowing Provision</a:t>
            </a:r>
          </a:p>
        </p:txBody>
      </p:sp>
      <p:sp>
        <p:nvSpPr>
          <p:cNvPr id="10" name="TextBox 9"/>
          <p:cNvSpPr txBox="1"/>
          <p:nvPr/>
        </p:nvSpPr>
        <p:spPr>
          <a:xfrm>
            <a:off x="589048" y="5737101"/>
            <a:ext cx="49577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September 2019</a:t>
            </a:r>
          </a:p>
        </p:txBody>
      </p:sp>
      <p:pic>
        <p:nvPicPr>
          <p:cNvPr id="7" name="Picture 6">
            <a:extLst>
              <a:ext uri="{FF2B5EF4-FFF2-40B4-BE49-F238E27FC236}">
                <a16:creationId xmlns:a16="http://schemas.microsoft.com/office/drawing/2014/main" id="{6703D5DE-AA6F-C74F-BB59-9CC6D94FE50A}"/>
              </a:ext>
            </a:extLst>
          </p:cNvPr>
          <p:cNvPicPr/>
          <p:nvPr/>
        </p:nvPicPr>
        <p:blipFill>
          <a:blip r:embed="rId4"/>
          <a:stretch>
            <a:fillRect/>
          </a:stretch>
        </p:blipFill>
        <p:spPr>
          <a:xfrm>
            <a:off x="9765323" y="5498123"/>
            <a:ext cx="1336431" cy="678428"/>
          </a:xfrm>
          <a:prstGeom prst="rect">
            <a:avLst/>
          </a:prstGeom>
        </p:spPr>
      </p:pic>
    </p:spTree>
    <p:extLst>
      <p:ext uri="{BB962C8B-B14F-4D97-AF65-F5344CB8AC3E}">
        <p14:creationId xmlns:p14="http://schemas.microsoft.com/office/powerpoint/2010/main" val="176243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0F9F-2DCD-9B41-BD71-4D98A0B75CA8}"/>
              </a:ext>
            </a:extLst>
          </p:cNvPr>
          <p:cNvSpPr>
            <a:spLocks noGrp="1"/>
          </p:cNvSpPr>
          <p:nvPr>
            <p:ph type="title"/>
          </p:nvPr>
        </p:nvSpPr>
        <p:spPr/>
        <p:txBody>
          <a:bodyPr/>
          <a:lstStyle/>
          <a:p>
            <a:r>
              <a:rPr lang="en-US" dirty="0"/>
              <a:t>Access through Inclusion</a:t>
            </a:r>
          </a:p>
        </p:txBody>
      </p:sp>
      <p:pic>
        <p:nvPicPr>
          <p:cNvPr id="4" name="Picture 3" descr="slide4 copy">
            <a:extLst>
              <a:ext uri="{FF2B5EF4-FFF2-40B4-BE49-F238E27FC236}">
                <a16:creationId xmlns:a16="http://schemas.microsoft.com/office/drawing/2014/main" id="{B39CC0E5-A795-EB4F-9E6B-C5CAE18C97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2690" y="1371601"/>
            <a:ext cx="7246620" cy="5120640"/>
          </a:xfrm>
          <a:prstGeom prst="rect">
            <a:avLst/>
          </a:prstGeom>
          <a:noFill/>
          <a:ln w="38100" cmpd="sng">
            <a:solidFill>
              <a:srgbClr val="002060"/>
            </a:solidFill>
            <a:miter lim="800000"/>
            <a:headEnd/>
            <a:tailEnd/>
          </a:ln>
          <a:effectLst/>
          <a:scene3d>
            <a:camera prst="orthographicFront"/>
            <a:lightRig rig="chilly" dir="t"/>
          </a:scene3d>
          <a:sp3d prstMaterial="metal"/>
        </p:spPr>
      </p:pic>
    </p:spTree>
    <p:extLst>
      <p:ext uri="{BB962C8B-B14F-4D97-AF65-F5344CB8AC3E}">
        <p14:creationId xmlns:p14="http://schemas.microsoft.com/office/powerpoint/2010/main" val="303777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FF09-C618-6740-815B-65657CB5680B}"/>
              </a:ext>
            </a:extLst>
          </p:cNvPr>
          <p:cNvSpPr>
            <a:spLocks noGrp="1"/>
          </p:cNvSpPr>
          <p:nvPr>
            <p:ph type="title"/>
          </p:nvPr>
        </p:nvSpPr>
        <p:spPr/>
        <p:txBody>
          <a:bodyPr/>
          <a:lstStyle/>
          <a:p>
            <a:r>
              <a:rPr lang="en-US" dirty="0"/>
              <a:t>Access through Inclusion</a:t>
            </a:r>
            <a:endParaRPr lang="en-GB" dirty="0"/>
          </a:p>
        </p:txBody>
      </p:sp>
      <p:sp>
        <p:nvSpPr>
          <p:cNvPr id="3" name="Rectangle 2">
            <a:extLst>
              <a:ext uri="{FF2B5EF4-FFF2-40B4-BE49-F238E27FC236}">
                <a16:creationId xmlns:a16="http://schemas.microsoft.com/office/drawing/2014/main" id="{9A7EC66B-92A1-C949-B75A-12EF32DE0093}"/>
              </a:ext>
            </a:extLst>
          </p:cNvPr>
          <p:cNvSpPr/>
          <p:nvPr/>
        </p:nvSpPr>
        <p:spPr>
          <a:xfrm>
            <a:off x="1307939" y="2210528"/>
            <a:ext cx="8079129" cy="3711785"/>
          </a:xfrm>
          <a:prstGeom prst="rect">
            <a:avLst/>
          </a:prstGeom>
        </p:spPr>
        <p:txBody>
          <a:bodyPr wrap="square">
            <a:spAutoFit/>
          </a:bodyPr>
          <a:lstStyle/>
          <a:p>
            <a:pPr marL="342900" lvl="1" algn="just" fontAlgn="base">
              <a:spcAft>
                <a:spcPct val="0"/>
              </a:spcAft>
              <a:defRPr/>
            </a:pPr>
            <a:r>
              <a:rPr lang="en-GB" dirty="0">
                <a:solidFill>
                  <a:schemeClr val="tx2"/>
                </a:solidFill>
                <a:latin typeface="Microsoft Sans Serif" panose="020B0604020202020204" pitchFamily="34" charset="0"/>
                <a:cs typeface="Microsoft Sans Serif" panose="020B0604020202020204" pitchFamily="34" charset="0"/>
              </a:rPr>
              <a:t>In addressing the potential for including members with a disability in a rowing club, the following broad groups of people have been considered:</a:t>
            </a:r>
          </a:p>
          <a:p>
            <a:pPr marL="342900" lvl="1" algn="just" fontAlgn="base">
              <a:spcAft>
                <a:spcPct val="0"/>
              </a:spcAft>
              <a:defRPr/>
            </a:pPr>
            <a:endParaRPr lang="en-US" altLang="en-US" dirty="0">
              <a:solidFill>
                <a:schemeClr val="tx2"/>
              </a:solidFill>
              <a:latin typeface="Microsoft Sans Serif" panose="020B0604020202020204" pitchFamily="34" charset="0"/>
              <a:cs typeface="Microsoft Sans Serif" panose="020B0604020202020204" pitchFamily="34" charset="0"/>
            </a:endParaRP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Wheelchair users and the ambulant person with a physical impairment</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People with a Visual Impairment</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People with a Learning Impairment</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People with a Hearing Impairment</a:t>
            </a:r>
          </a:p>
          <a:p>
            <a:pPr marL="800100" lvl="2" indent="-342900">
              <a:spcBef>
                <a:spcPct val="20000"/>
              </a:spcBef>
              <a:spcAft>
                <a:spcPts val="600"/>
              </a:spcAft>
              <a:buSzPct val="90000"/>
              <a:buBlip>
                <a:blip r:embed="rId3"/>
              </a:buBlip>
            </a:pPr>
            <a:endParaRPr lang="en-GB" dirty="0"/>
          </a:p>
          <a:p>
            <a:pPr marL="800100" lvl="2" indent="-342900">
              <a:spcBef>
                <a:spcPct val="20000"/>
              </a:spcBef>
              <a:spcAft>
                <a:spcPts val="600"/>
              </a:spcAft>
              <a:buSzPct val="90000"/>
              <a:buBlip>
                <a:blip r:embed="rId3"/>
              </a:buBlip>
            </a:pPr>
            <a:endParaRPr lang="en-GB" dirty="0"/>
          </a:p>
          <a:p>
            <a:pPr marL="800100" lvl="2" indent="-342900">
              <a:spcBef>
                <a:spcPct val="20000"/>
              </a:spcBef>
              <a:spcAft>
                <a:spcPts val="600"/>
              </a:spcAft>
              <a:buSzPct val="90000"/>
              <a:buBlip>
                <a:blip r:embed="rId3"/>
              </a:buBlip>
            </a:pPr>
            <a:endParaRPr lang="en-GB" dirty="0">
              <a:solidFill>
                <a:srgbClr val="00206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874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0E5-AB1B-3E43-87FB-85A027E66900}"/>
              </a:ext>
            </a:extLst>
          </p:cNvPr>
          <p:cNvSpPr>
            <a:spLocks noGrp="1"/>
          </p:cNvSpPr>
          <p:nvPr>
            <p:ph type="title"/>
          </p:nvPr>
        </p:nvSpPr>
        <p:spPr/>
        <p:txBody>
          <a:bodyPr/>
          <a:lstStyle/>
          <a:p>
            <a:r>
              <a:rPr lang="en-US" dirty="0"/>
              <a:t>Access is more than Ramps, Doorways, Toilets</a:t>
            </a:r>
            <a:endParaRPr lang="en-GB" dirty="0"/>
          </a:p>
        </p:txBody>
      </p:sp>
      <p:sp>
        <p:nvSpPr>
          <p:cNvPr id="3" name="Rectangle 2">
            <a:extLst>
              <a:ext uri="{FF2B5EF4-FFF2-40B4-BE49-F238E27FC236}">
                <a16:creationId xmlns:a16="http://schemas.microsoft.com/office/drawing/2014/main" id="{B64310D4-CCCF-B947-91B9-D96B5C5E62A6}"/>
              </a:ext>
            </a:extLst>
          </p:cNvPr>
          <p:cNvSpPr/>
          <p:nvPr/>
        </p:nvSpPr>
        <p:spPr>
          <a:xfrm>
            <a:off x="177478" y="1924661"/>
            <a:ext cx="7334491" cy="2603790"/>
          </a:xfrm>
          <a:prstGeom prst="rect">
            <a:avLst/>
          </a:prstGeom>
        </p:spPr>
        <p:txBody>
          <a:bodyPr wrap="square">
            <a:spAutoFit/>
          </a:bodyPr>
          <a:lstStyle/>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Club Committees</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Social Engagement</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Welcoming Environment</a:t>
            </a:r>
          </a:p>
          <a:p>
            <a:pPr marL="800100" lvl="2" indent="-342900">
              <a:spcBef>
                <a:spcPct val="20000"/>
              </a:spcBef>
              <a:spcAft>
                <a:spcPts val="600"/>
              </a:spcAft>
              <a:buSzPct val="90000"/>
              <a:buBlip>
                <a:blip r:embed="rId3"/>
              </a:buBlip>
            </a:pPr>
            <a:r>
              <a:rPr lang="en-GB" dirty="0">
                <a:solidFill>
                  <a:schemeClr val="tx2"/>
                </a:solidFill>
                <a:latin typeface="Microsoft Sans Serif" panose="020B0604020202020204" pitchFamily="34" charset="0"/>
                <a:cs typeface="Microsoft Sans Serif" panose="020B0604020202020204" pitchFamily="34" charset="0"/>
              </a:rPr>
              <a:t>Information in appropriate sensory format </a:t>
            </a:r>
          </a:p>
          <a:p>
            <a:pPr marL="1257300" lvl="3" indent="-342900">
              <a:spcBef>
                <a:spcPct val="20000"/>
              </a:spcBef>
              <a:spcAft>
                <a:spcPts val="600"/>
              </a:spcAft>
              <a:buSzPct val="90000"/>
              <a:buBlip>
                <a:blip r:embed="rId3"/>
              </a:buBlip>
            </a:pPr>
            <a:r>
              <a:rPr lang="en-GB" sz="1400" dirty="0">
                <a:solidFill>
                  <a:schemeClr val="tx2"/>
                </a:solidFill>
                <a:latin typeface="Microsoft Sans Serif" panose="020B0604020202020204" pitchFamily="34" charset="0"/>
                <a:cs typeface="Microsoft Sans Serif" panose="020B0604020202020204" pitchFamily="34" charset="0"/>
              </a:rPr>
              <a:t>Braille</a:t>
            </a:r>
          </a:p>
          <a:p>
            <a:pPr marL="1257300" lvl="3" indent="-342900">
              <a:spcBef>
                <a:spcPct val="20000"/>
              </a:spcBef>
              <a:spcAft>
                <a:spcPts val="600"/>
              </a:spcAft>
              <a:buSzPct val="90000"/>
              <a:buBlip>
                <a:blip r:embed="rId3"/>
              </a:buBlip>
            </a:pPr>
            <a:r>
              <a:rPr lang="en-GB" sz="1400" dirty="0">
                <a:solidFill>
                  <a:schemeClr val="tx2"/>
                </a:solidFill>
                <a:latin typeface="Microsoft Sans Serif" panose="020B0604020202020204" pitchFamily="34" charset="0"/>
                <a:cs typeface="Microsoft Sans Serif" panose="020B0604020202020204" pitchFamily="34" charset="0"/>
              </a:rPr>
              <a:t>Large Print</a:t>
            </a:r>
          </a:p>
          <a:p>
            <a:pPr marL="1257300" lvl="3" indent="-342900">
              <a:spcBef>
                <a:spcPct val="20000"/>
              </a:spcBef>
              <a:spcAft>
                <a:spcPts val="600"/>
              </a:spcAft>
              <a:buSzPct val="90000"/>
              <a:buBlip>
                <a:blip r:embed="rId3"/>
              </a:buBlip>
            </a:pPr>
            <a:r>
              <a:rPr lang="en-GB" sz="1400" dirty="0">
                <a:solidFill>
                  <a:schemeClr val="tx2"/>
                </a:solidFill>
                <a:latin typeface="Microsoft Sans Serif" panose="020B0604020202020204" pitchFamily="34" charset="0"/>
                <a:cs typeface="Microsoft Sans Serif" panose="020B0604020202020204" pitchFamily="34" charset="0"/>
              </a:rPr>
              <a:t>Audio</a:t>
            </a:r>
          </a:p>
        </p:txBody>
      </p:sp>
      <p:sp>
        <p:nvSpPr>
          <p:cNvPr id="5" name="Rectangle 4">
            <a:extLst>
              <a:ext uri="{FF2B5EF4-FFF2-40B4-BE49-F238E27FC236}">
                <a16:creationId xmlns:a16="http://schemas.microsoft.com/office/drawing/2014/main" id="{B9B9BCC5-C8B1-E045-9F91-BAD0E344B273}"/>
              </a:ext>
            </a:extLst>
          </p:cNvPr>
          <p:cNvSpPr>
            <a:spLocks noChangeArrowheads="1"/>
          </p:cNvSpPr>
          <p:nvPr/>
        </p:nvSpPr>
        <p:spPr bwMode="auto">
          <a:xfrm>
            <a:off x="6584869" y="43569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4" descr="http://www-uxsup.csx.cam.ac.uk/~fanf2/hermes/doc/talks/2004-08-cl-csg/audio_tape.jpg">
            <a:extLst>
              <a:ext uri="{FF2B5EF4-FFF2-40B4-BE49-F238E27FC236}">
                <a16:creationId xmlns:a16="http://schemas.microsoft.com/office/drawing/2014/main" id="{48AECC48-DFFA-ED40-BBAA-FFC4C6CF11E6}"/>
              </a:ext>
            </a:extLst>
          </p:cNvPr>
          <p:cNvPicPr>
            <a:picLocks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798783" y="1801092"/>
            <a:ext cx="2343068" cy="1559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42AC928B-FDBE-2C43-8D15-DD0BC4FB911B}"/>
              </a:ext>
            </a:extLst>
          </p:cNvPr>
          <p:cNvSpPr>
            <a:spLocks noChangeArrowheads="1"/>
          </p:cNvSpPr>
          <p:nvPr/>
        </p:nvSpPr>
        <p:spPr bwMode="auto">
          <a:xfrm flipV="1">
            <a:off x="6096000" y="2014219"/>
            <a:ext cx="157296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9" name="Picture 3" descr="http://www.quido.cz/objevy/Braille.gif">
            <a:extLst>
              <a:ext uri="{FF2B5EF4-FFF2-40B4-BE49-F238E27FC236}">
                <a16:creationId xmlns:a16="http://schemas.microsoft.com/office/drawing/2014/main" id="{63C357F6-8907-C44D-AAA1-8BCACC7D33A7}"/>
              </a:ext>
            </a:extLst>
          </p:cNvPr>
          <p:cNvPicPr>
            <a:picLocks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242581" y="1694410"/>
            <a:ext cx="2343069" cy="1787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B577DF-73CF-D448-8737-26B4C9FFC866}"/>
              </a:ext>
            </a:extLst>
          </p:cNvPr>
          <p:cNvPicPr>
            <a:picLocks noChangeAspect="1"/>
          </p:cNvPicPr>
          <p:nvPr/>
        </p:nvPicPr>
        <p:blipFill>
          <a:blip r:embed="rId8"/>
          <a:stretch>
            <a:fillRect/>
          </a:stretch>
        </p:blipFill>
        <p:spPr>
          <a:xfrm>
            <a:off x="6145045" y="3660029"/>
            <a:ext cx="4588043" cy="3043847"/>
          </a:xfrm>
          <a:prstGeom prst="rect">
            <a:avLst/>
          </a:prstGeom>
          <a:effectLst>
            <a:softEdge rad="127000"/>
          </a:effectLst>
        </p:spPr>
      </p:pic>
    </p:spTree>
    <p:extLst>
      <p:ext uri="{BB962C8B-B14F-4D97-AF65-F5344CB8AC3E}">
        <p14:creationId xmlns:p14="http://schemas.microsoft.com/office/powerpoint/2010/main" val="199985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10FB-A896-F24B-A44E-CFA7447544F1}"/>
              </a:ext>
            </a:extLst>
          </p:cNvPr>
          <p:cNvSpPr>
            <a:spLocks noGrp="1"/>
          </p:cNvSpPr>
          <p:nvPr>
            <p:ph type="title"/>
          </p:nvPr>
        </p:nvSpPr>
        <p:spPr>
          <a:xfrm>
            <a:off x="335361" y="393538"/>
            <a:ext cx="9634956" cy="594747"/>
          </a:xfrm>
        </p:spPr>
        <p:txBody>
          <a:bodyPr>
            <a:normAutofit fontScale="90000"/>
          </a:bodyPr>
          <a:lstStyle/>
          <a:p>
            <a:r>
              <a:rPr lang="en-GB" dirty="0">
                <a:solidFill>
                  <a:schemeClr val="tx2"/>
                </a:solidFill>
                <a:ea typeface="Calibri" panose="020F0502020204030204" pitchFamily="34" charset="0"/>
              </a:rPr>
              <a:t>Key elements to the delivery of inclusive Rowing Practice</a:t>
            </a:r>
            <a:br>
              <a:rPr lang="en-GB" dirty="0">
                <a:solidFill>
                  <a:schemeClr val="tx2"/>
                </a:solidFill>
                <a:ea typeface="Calibri" panose="020F0502020204030204" pitchFamily="34" charset="0"/>
              </a:rPr>
            </a:br>
            <a:endParaRPr lang="en-GB" dirty="0"/>
          </a:p>
        </p:txBody>
      </p:sp>
      <p:sp>
        <p:nvSpPr>
          <p:cNvPr id="3" name="Rectangle 2">
            <a:extLst>
              <a:ext uri="{FF2B5EF4-FFF2-40B4-BE49-F238E27FC236}">
                <a16:creationId xmlns:a16="http://schemas.microsoft.com/office/drawing/2014/main" id="{D25E8CC3-57B2-F04A-96CD-ADF49E54263B}"/>
              </a:ext>
            </a:extLst>
          </p:cNvPr>
          <p:cNvSpPr/>
          <p:nvPr/>
        </p:nvSpPr>
        <p:spPr>
          <a:xfrm>
            <a:off x="914430" y="826240"/>
            <a:ext cx="6628738" cy="7682103"/>
          </a:xfrm>
          <a:prstGeom prst="rect">
            <a:avLst/>
          </a:prstGeom>
        </p:spPr>
        <p:txBody>
          <a:bodyPr wrap="none">
            <a:spAutoFit/>
          </a:bodyPr>
          <a:lstStyle/>
          <a:p>
            <a:pPr>
              <a:spcAft>
                <a:spcPts val="0"/>
              </a:spcAft>
            </a:pPr>
            <a:endParaRPr lang="en-GB" dirty="0">
              <a:solidFill>
                <a:schemeClr val="tx2"/>
              </a:solidFill>
              <a:latin typeface="Microsoft Sans Serif" panose="020B0604020202020204" pitchFamily="34" charset="0"/>
              <a:ea typeface="Calibri" panose="020F0502020204030204" pitchFamily="34" charset="0"/>
              <a:cs typeface="Microsoft Sans Serif" panose="020B0604020202020204" pitchFamily="34" charset="0"/>
            </a:endParaRPr>
          </a:p>
          <a:p>
            <a:pPr marL="800100" lvl="2" indent="-342900">
              <a:spcBef>
                <a:spcPct val="20000"/>
              </a:spcBef>
              <a:spcAft>
                <a:spcPts val="600"/>
              </a:spcAft>
              <a:buSzPct val="90000"/>
              <a:buBlip>
                <a:blip r:embed="rId3"/>
              </a:buBlip>
            </a:pPr>
            <a:r>
              <a:rPr lang="en-GB" dirty="0">
                <a:solidFill>
                  <a:srgbClr val="1F497D"/>
                </a:solidFill>
                <a:latin typeface="Microsoft Sans Serif" panose="020B0604020202020204" pitchFamily="34" charset="0"/>
                <a:cs typeface="Microsoft Sans Serif" panose="020B0604020202020204" pitchFamily="34" charset="0"/>
              </a:rPr>
              <a:t>Club Consultation</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Equipment adaptations</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Upgrades to club, boathouse</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Toilet, Shower facilities</a:t>
            </a:r>
          </a:p>
          <a:p>
            <a:pPr marL="800100" lvl="2" indent="-342900">
              <a:spcBef>
                <a:spcPct val="20000"/>
              </a:spcBef>
              <a:spcAft>
                <a:spcPts val="600"/>
              </a:spcAft>
              <a:buSzPct val="90000"/>
              <a:buBlip>
                <a:blip r:embed="rId3"/>
              </a:buBlip>
            </a:pPr>
            <a:r>
              <a:rPr lang="en-GB" dirty="0">
                <a:solidFill>
                  <a:srgbClr val="1F497D"/>
                </a:solidFill>
                <a:latin typeface="Microsoft Sans Serif" panose="020B0604020202020204" pitchFamily="34" charset="0"/>
                <a:cs typeface="Microsoft Sans Serif" panose="020B0604020202020204" pitchFamily="34" charset="0"/>
              </a:rPr>
              <a:t>Communication</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Information boards with appropriate format</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Signage</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Radio links, </a:t>
            </a:r>
            <a:r>
              <a:rPr lang="en-GB" sz="1400" dirty="0" err="1">
                <a:solidFill>
                  <a:srgbClr val="1F497D"/>
                </a:solidFill>
                <a:latin typeface="Microsoft Sans Serif" panose="020B0604020202020204" pitchFamily="34" charset="0"/>
                <a:cs typeface="Microsoft Sans Serif" panose="020B0604020202020204" pitchFamily="34" charset="0"/>
              </a:rPr>
              <a:t>Ergchatter</a:t>
            </a:r>
            <a:endParaRPr lang="en-GB" sz="1400" dirty="0">
              <a:solidFill>
                <a:srgbClr val="1F497D"/>
              </a:solidFill>
              <a:latin typeface="Microsoft Sans Serif" panose="020B0604020202020204" pitchFamily="34" charset="0"/>
              <a:cs typeface="Microsoft Sans Serif" panose="020B0604020202020204" pitchFamily="34" charset="0"/>
            </a:endParaRPr>
          </a:p>
          <a:p>
            <a:pPr marL="800100" lvl="2" indent="-342900">
              <a:spcBef>
                <a:spcPct val="20000"/>
              </a:spcBef>
              <a:spcAft>
                <a:spcPts val="600"/>
              </a:spcAft>
              <a:buSzPct val="90000"/>
              <a:buBlip>
                <a:blip r:embed="rId3"/>
              </a:buBlip>
            </a:pPr>
            <a:r>
              <a:rPr lang="en-GB" dirty="0">
                <a:solidFill>
                  <a:srgbClr val="1F497D"/>
                </a:solidFill>
                <a:latin typeface="Microsoft Sans Serif" panose="020B0604020202020204" pitchFamily="34" charset="0"/>
                <a:cs typeface="Microsoft Sans Serif" panose="020B0604020202020204" pitchFamily="34" charset="0"/>
              </a:rPr>
              <a:t>Coaching</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Ask individual with a disability to participate in awareness training</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Coaching Qualifications</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Preparation of coaching resources</a:t>
            </a:r>
          </a:p>
          <a:p>
            <a:pPr marL="800100" lvl="2" indent="-342900">
              <a:spcBef>
                <a:spcPct val="20000"/>
              </a:spcBef>
              <a:spcAft>
                <a:spcPts val="600"/>
              </a:spcAft>
              <a:buSzPct val="90000"/>
              <a:buBlip>
                <a:blip r:embed="rId3"/>
              </a:buBlip>
            </a:pPr>
            <a:r>
              <a:rPr lang="en-GB" dirty="0">
                <a:solidFill>
                  <a:srgbClr val="1F497D"/>
                </a:solidFill>
                <a:latin typeface="Microsoft Sans Serif" panose="020B0604020202020204" pitchFamily="34" charset="0"/>
                <a:cs typeface="Microsoft Sans Serif" panose="020B0604020202020204" pitchFamily="34" charset="0"/>
              </a:rPr>
              <a:t>Club Administration</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Committee members – Chair, Secretary, Treasurer</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Safety</a:t>
            </a:r>
          </a:p>
          <a:p>
            <a:pPr marL="1257300" lvl="3" indent="-342900">
              <a:spcBef>
                <a:spcPct val="20000"/>
              </a:spcBef>
              <a:spcAft>
                <a:spcPts val="600"/>
              </a:spcAft>
              <a:buSzPct val="90000"/>
              <a:buBlip>
                <a:blip r:embed="rId3"/>
              </a:buBlip>
            </a:pPr>
            <a:r>
              <a:rPr lang="en-GB" sz="1400" dirty="0">
                <a:solidFill>
                  <a:srgbClr val="1F497D"/>
                </a:solidFill>
                <a:latin typeface="Microsoft Sans Serif" panose="020B0604020202020204" pitchFamily="34" charset="0"/>
                <a:cs typeface="Microsoft Sans Serif" panose="020B0604020202020204" pitchFamily="34" charset="0"/>
              </a:rPr>
              <a:t>Welfare</a:t>
            </a:r>
          </a:p>
          <a:p>
            <a:pPr marL="800100" lvl="2" indent="-342900">
              <a:spcBef>
                <a:spcPct val="20000"/>
              </a:spcBef>
              <a:spcAft>
                <a:spcPts val="600"/>
              </a:spcAft>
              <a:buSzPct val="90000"/>
              <a:buBlip>
                <a:blip r:embed="rId3"/>
              </a:buBlip>
            </a:pPr>
            <a:endParaRPr lang="en-GB" dirty="0">
              <a:solidFill>
                <a:srgbClr val="1F497D"/>
              </a:solidFill>
              <a:latin typeface="Microsoft Sans Serif" panose="020B0604020202020204" pitchFamily="34" charset="0"/>
              <a:cs typeface="Microsoft Sans Serif" panose="020B0604020202020204" pitchFamily="34" charset="0"/>
            </a:endParaRPr>
          </a:p>
          <a:p>
            <a:pPr marL="800100" lvl="2" indent="-342900">
              <a:spcBef>
                <a:spcPct val="20000"/>
              </a:spcBef>
              <a:spcAft>
                <a:spcPts val="600"/>
              </a:spcAft>
              <a:buSzPct val="90000"/>
              <a:buBlip>
                <a:blip r:embed="rId3"/>
              </a:buBlip>
            </a:pPr>
            <a:endParaRPr lang="en-GB" dirty="0">
              <a:solidFill>
                <a:srgbClr val="1F497D"/>
              </a:solidFill>
              <a:latin typeface="Microsoft Sans Serif" panose="020B0604020202020204" pitchFamily="34" charset="0"/>
              <a:cs typeface="Microsoft Sans Serif" panose="020B0604020202020204" pitchFamily="34" charset="0"/>
            </a:endParaRPr>
          </a:p>
          <a:p>
            <a:pPr>
              <a:spcAft>
                <a:spcPts val="0"/>
              </a:spcAft>
            </a:pPr>
            <a:endParaRPr lang="en-GB" dirty="0">
              <a:solidFill>
                <a:schemeClr val="tx2"/>
              </a:solidFill>
              <a:latin typeface="Microsoft Sans Serif" panose="020B0604020202020204" pitchFamily="34" charset="0"/>
              <a:ea typeface="Calibri" panose="020F0502020204030204" pitchFamily="34" charset="0"/>
              <a:cs typeface="Microsoft Sans Serif" panose="020B0604020202020204" pitchFamily="34" charset="0"/>
            </a:endParaRPr>
          </a:p>
          <a:p>
            <a:pPr>
              <a:spcAft>
                <a:spcPts val="0"/>
              </a:spcAft>
            </a:pPr>
            <a:endParaRPr lang="en-GB" dirty="0">
              <a:solidFill>
                <a:schemeClr val="tx2"/>
              </a:solidFill>
              <a:effectLst/>
              <a:latin typeface="Microsoft Sans Serif" panose="020B0604020202020204" pitchFamily="34" charset="0"/>
              <a:ea typeface="Calibri" panose="020F0502020204030204" pitchFamily="34" charset="0"/>
              <a:cs typeface="Microsoft Sans Serif" panose="020B0604020202020204" pitchFamily="34" charset="0"/>
            </a:endParaRPr>
          </a:p>
          <a:p>
            <a:pPr>
              <a:spcAft>
                <a:spcPts val="0"/>
              </a:spcAft>
            </a:pPr>
            <a:endParaRPr lang="en-GB" dirty="0">
              <a:solidFill>
                <a:schemeClr val="tx2"/>
              </a:solidFill>
              <a:effectLst/>
              <a:latin typeface="Microsoft Sans Serif" panose="020B0604020202020204" pitchFamily="34" charset="0"/>
              <a:ea typeface="Calibri" panose="020F0502020204030204" pitchFamily="34" charset="0"/>
              <a:cs typeface="Microsoft Sans Serif" panose="020B0604020202020204" pitchFamily="34" charset="0"/>
            </a:endParaRPr>
          </a:p>
        </p:txBody>
      </p:sp>
    </p:spTree>
    <p:extLst>
      <p:ext uri="{BB962C8B-B14F-4D97-AF65-F5344CB8AC3E}">
        <p14:creationId xmlns:p14="http://schemas.microsoft.com/office/powerpoint/2010/main" val="35430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754A-43CF-CA46-B8DE-BE9A4536B522}"/>
              </a:ext>
            </a:extLst>
          </p:cNvPr>
          <p:cNvSpPr>
            <a:spLocks noGrp="1"/>
          </p:cNvSpPr>
          <p:nvPr>
            <p:ph type="title"/>
          </p:nvPr>
        </p:nvSpPr>
        <p:spPr/>
        <p:txBody>
          <a:bodyPr/>
          <a:lstStyle/>
          <a:p>
            <a:r>
              <a:rPr lang="en-GB" dirty="0"/>
              <a:t>Access Audit</a:t>
            </a:r>
          </a:p>
        </p:txBody>
      </p:sp>
      <p:sp>
        <p:nvSpPr>
          <p:cNvPr id="3" name="Rectangle 2">
            <a:extLst>
              <a:ext uri="{FF2B5EF4-FFF2-40B4-BE49-F238E27FC236}">
                <a16:creationId xmlns:a16="http://schemas.microsoft.com/office/drawing/2014/main" id="{C6ACDCEE-1EB2-CD40-B6D9-EB1D59F8560A}"/>
              </a:ext>
            </a:extLst>
          </p:cNvPr>
          <p:cNvSpPr/>
          <p:nvPr/>
        </p:nvSpPr>
        <p:spPr>
          <a:xfrm>
            <a:off x="1150620" y="1595226"/>
            <a:ext cx="7764780" cy="4422749"/>
          </a:xfrm>
          <a:prstGeom prst="rect">
            <a:avLst/>
          </a:prstGeom>
        </p:spPr>
        <p:txBody>
          <a:bodyPr wrap="square">
            <a:spAutoFit/>
          </a:bodyPr>
          <a:lstStyle/>
          <a:p>
            <a:r>
              <a:rPr lang="en-GB" dirty="0">
                <a:solidFill>
                  <a:schemeClr val="tx2"/>
                </a:solidFill>
                <a:latin typeface="Microsoft Sans Serif" panose="020B0604020202020204" pitchFamily="34" charset="0"/>
                <a:cs typeface="Microsoft Sans Serif" panose="020B0604020202020204" pitchFamily="34" charset="0"/>
              </a:rPr>
              <a:t>The Access audit should include:</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Location</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Car Parking</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Footpaths</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Steps</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Access to boathouse</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Access to water</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Sanitary/Shower facilities</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Signage and information</a:t>
            </a:r>
          </a:p>
          <a:p>
            <a:pPr marL="800100" lvl="2" indent="-342900">
              <a:spcBef>
                <a:spcPct val="20000"/>
              </a:spcBef>
              <a:spcAft>
                <a:spcPts val="600"/>
              </a:spcAft>
              <a:buSzPct val="90000"/>
              <a:buBlip>
                <a:blip r:embed="rId3"/>
              </a:buBlip>
              <a:defRPr/>
            </a:pPr>
            <a:r>
              <a:rPr lang="en-GB" dirty="0">
                <a:solidFill>
                  <a:schemeClr val="tx2"/>
                </a:solidFill>
                <a:latin typeface="Microsoft Sans Serif" panose="020B0604020202020204" pitchFamily="34" charset="0"/>
                <a:cs typeface="Microsoft Sans Serif" panose="020B0604020202020204" pitchFamily="34" charset="0"/>
              </a:rPr>
              <a:t>Equity</a:t>
            </a:r>
          </a:p>
          <a:p>
            <a:r>
              <a:rPr lang="en-GB" sz="1200" dirty="0"/>
              <a:t> </a:t>
            </a:r>
          </a:p>
          <a:p>
            <a:endParaRPr lang="en-GB" sz="1200" dirty="0"/>
          </a:p>
        </p:txBody>
      </p:sp>
    </p:spTree>
    <p:extLst>
      <p:ext uri="{BB962C8B-B14F-4D97-AF65-F5344CB8AC3E}">
        <p14:creationId xmlns:p14="http://schemas.microsoft.com/office/powerpoint/2010/main" val="18458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3BEC-6666-C441-8D74-AD8907944E5F}"/>
              </a:ext>
            </a:extLst>
          </p:cNvPr>
          <p:cNvSpPr>
            <a:spLocks noGrp="1"/>
          </p:cNvSpPr>
          <p:nvPr>
            <p:ph type="title"/>
          </p:nvPr>
        </p:nvSpPr>
        <p:spPr/>
        <p:txBody>
          <a:bodyPr/>
          <a:lstStyle/>
          <a:p>
            <a:r>
              <a:rPr lang="en-GB" dirty="0"/>
              <a:t>Examples of Accessible Club facilities</a:t>
            </a:r>
          </a:p>
        </p:txBody>
      </p:sp>
      <p:pic>
        <p:nvPicPr>
          <p:cNvPr id="3" name="Picture 2" descr="IMG_1232">
            <a:extLst>
              <a:ext uri="{FF2B5EF4-FFF2-40B4-BE49-F238E27FC236}">
                <a16:creationId xmlns:a16="http://schemas.microsoft.com/office/drawing/2014/main" id="{5C3849EF-F10A-FB40-9230-745EB1D908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2027" y="1236505"/>
            <a:ext cx="4115753" cy="5210014"/>
          </a:xfrm>
          <a:prstGeom prst="rect">
            <a:avLst/>
          </a:prstGeom>
          <a:noFill/>
          <a:ln w="38100" cmpd="sng">
            <a:solidFill>
              <a:srgbClr val="000000"/>
            </a:solidFill>
            <a:miter lim="800000"/>
            <a:headEnd/>
            <a:tailEnd/>
          </a:ln>
          <a:effectLst/>
        </p:spPr>
      </p:pic>
      <p:pic>
        <p:nvPicPr>
          <p:cNvPr id="4" name="Picture 3" descr="IMG_0569">
            <a:extLst>
              <a:ext uri="{FF2B5EF4-FFF2-40B4-BE49-F238E27FC236}">
                <a16:creationId xmlns:a16="http://schemas.microsoft.com/office/drawing/2014/main" id="{117368B3-8DB7-924F-BC97-223892CAED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94220" y="1236505"/>
            <a:ext cx="4115753" cy="5210015"/>
          </a:xfrm>
          <a:prstGeom prst="rect">
            <a:avLst/>
          </a:prstGeom>
          <a:noFill/>
          <a:ln w="38100" cmpd="sng">
            <a:solidFill>
              <a:srgbClr val="000000"/>
            </a:solidFill>
            <a:miter lim="800000"/>
            <a:headEnd/>
            <a:tailEnd/>
          </a:ln>
          <a:effectLst/>
        </p:spPr>
      </p:pic>
    </p:spTree>
    <p:extLst>
      <p:ext uri="{BB962C8B-B14F-4D97-AF65-F5344CB8AC3E}">
        <p14:creationId xmlns:p14="http://schemas.microsoft.com/office/powerpoint/2010/main" val="113653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0647-639E-4E4F-8847-387EBA32747E}"/>
              </a:ext>
            </a:extLst>
          </p:cNvPr>
          <p:cNvSpPr>
            <a:spLocks noGrp="1"/>
          </p:cNvSpPr>
          <p:nvPr>
            <p:ph type="title"/>
          </p:nvPr>
        </p:nvSpPr>
        <p:spPr/>
        <p:txBody>
          <a:bodyPr/>
          <a:lstStyle/>
          <a:p>
            <a:r>
              <a:rPr lang="en-GB" dirty="0"/>
              <a:t>Examples of Accessible Club facilities</a:t>
            </a:r>
          </a:p>
        </p:txBody>
      </p:sp>
      <p:pic>
        <p:nvPicPr>
          <p:cNvPr id="3" name="Picture 2" descr="IMG_0637">
            <a:extLst>
              <a:ext uri="{FF2B5EF4-FFF2-40B4-BE49-F238E27FC236}">
                <a16:creationId xmlns:a16="http://schemas.microsoft.com/office/drawing/2014/main" id="{50EBACCD-D88A-F746-9CCA-8352A2B1C1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7304"/>
            <a:ext cx="5325110" cy="4283392"/>
          </a:xfrm>
          <a:prstGeom prst="rect">
            <a:avLst/>
          </a:prstGeom>
          <a:noFill/>
          <a:ln w="38100" cmpd="sng">
            <a:solidFill>
              <a:srgbClr val="000000"/>
            </a:solidFill>
            <a:miter lim="800000"/>
            <a:headEnd/>
            <a:tailEnd/>
          </a:ln>
          <a:effectLst/>
        </p:spPr>
      </p:pic>
      <p:pic>
        <p:nvPicPr>
          <p:cNvPr id="4" name="Picture 3" descr="IMG_1140">
            <a:extLst>
              <a:ext uri="{FF2B5EF4-FFF2-40B4-BE49-F238E27FC236}">
                <a16:creationId xmlns:a16="http://schemas.microsoft.com/office/drawing/2014/main" id="{79917691-7E8B-C24B-88CE-DE190E9B187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172" y="1280161"/>
            <a:ext cx="5325428" cy="4283392"/>
          </a:xfrm>
          <a:prstGeom prst="rect">
            <a:avLst/>
          </a:prstGeom>
          <a:noFill/>
          <a:ln w="38100" cmpd="sng">
            <a:solidFill>
              <a:srgbClr val="000000"/>
            </a:solidFill>
            <a:miter lim="800000"/>
            <a:headEnd/>
            <a:tailEnd/>
          </a:ln>
          <a:effectLst/>
        </p:spPr>
      </p:pic>
    </p:spTree>
    <p:extLst>
      <p:ext uri="{BB962C8B-B14F-4D97-AF65-F5344CB8AC3E}">
        <p14:creationId xmlns:p14="http://schemas.microsoft.com/office/powerpoint/2010/main" val="191941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Box 6"/>
          <p:cNvSpPr txBox="1">
            <a:spLocks noChangeArrowheads="1"/>
          </p:cNvSpPr>
          <p:nvPr/>
        </p:nvSpPr>
        <p:spPr bwMode="auto">
          <a:xfrm>
            <a:off x="3321293" y="5684425"/>
            <a:ext cx="561902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fr-FR" sz="4400" i="1" dirty="0">
                <a:solidFill>
                  <a:prstClr val="white"/>
                </a:solidFill>
                <a:latin typeface="Arial" charset="0"/>
              </a:rPr>
              <a:t>Thank you!</a:t>
            </a:r>
          </a:p>
        </p:txBody>
      </p:sp>
      <p:pic>
        <p:nvPicPr>
          <p:cNvPr id="6"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384"/>
            <a:ext cx="12192000" cy="6885384"/>
          </a:xfrm>
          <a:prstGeom prst="rect">
            <a:avLst/>
          </a:prstGeom>
        </p:spPr>
      </p:pic>
      <p:sp>
        <p:nvSpPr>
          <p:cNvPr id="7" name="Title 1"/>
          <p:cNvSpPr txBox="1">
            <a:spLocks/>
          </p:cNvSpPr>
          <p:nvPr/>
        </p:nvSpPr>
        <p:spPr>
          <a:xfrm>
            <a:off x="4447308" y="4732444"/>
            <a:ext cx="6217227" cy="951981"/>
          </a:xfrm>
          <a:prstGeom prst="rect">
            <a:avLst/>
          </a:prstGeom>
          <a:solidFill>
            <a:schemeClr val="accent2">
              <a:alpha val="64000"/>
            </a:schemeClr>
          </a:solidFill>
          <a:ln>
            <a:noFill/>
          </a:ln>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Microsoft Sans Serif" panose="020B0604020202020204" pitchFamily="34" charset="0"/>
                <a:ea typeface="+mj-ea"/>
                <a:cs typeface="Microsoft Sans Serif" panose="020B0604020202020204" pitchFamily="34" charset="0"/>
              </a:defRPr>
            </a:lvl1pPr>
          </a:lstStyle>
          <a:p>
            <a:pPr algn="r"/>
            <a:r>
              <a:rPr lang="en-US" dirty="0"/>
              <a:t>Thank you !</a:t>
            </a:r>
            <a:endParaRPr lang="en-IN" dirty="0"/>
          </a:p>
        </p:txBody>
      </p:sp>
      <p:pic>
        <p:nvPicPr>
          <p:cNvPr id="8" name="Imag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40315" y="116633"/>
            <a:ext cx="2842218" cy="1538757"/>
          </a:xfrm>
          <a:prstGeom prst="rect">
            <a:avLst/>
          </a:prstGeom>
        </p:spPr>
      </p:pic>
    </p:spTree>
    <p:extLst>
      <p:ext uri="{BB962C8B-B14F-4D97-AF65-F5344CB8AC3E}">
        <p14:creationId xmlns:p14="http://schemas.microsoft.com/office/powerpoint/2010/main" val="3121618813"/>
      </p:ext>
    </p:extLst>
  </p:cSld>
  <p:clrMapOvr>
    <a:masterClrMapping/>
  </p:clrMapOvr>
</p:sld>
</file>

<file path=ppt/theme/theme1.xml><?xml version="1.0" encoding="utf-8"?>
<a:theme xmlns:a="http://schemas.openxmlformats.org/drawingml/2006/main" name="4_Office Theme">
  <a:themeElements>
    <a:clrScheme name="FISA">
      <a:dk1>
        <a:sysClr val="windowText" lastClr="000000"/>
      </a:dk1>
      <a:lt1>
        <a:sysClr val="window" lastClr="FFFFFF"/>
      </a:lt1>
      <a:dk2>
        <a:srgbClr val="1F497D"/>
      </a:dk2>
      <a:lt2>
        <a:srgbClr val="EEECE1"/>
      </a:lt2>
      <a:accent1>
        <a:srgbClr val="01467D"/>
      </a:accent1>
      <a:accent2>
        <a:srgbClr val="00A4E4"/>
      </a:accent2>
      <a:accent3>
        <a:srgbClr val="4F81BD"/>
      </a:accent3>
      <a:accent4>
        <a:srgbClr val="F79646"/>
      </a:accent4>
      <a:accent5>
        <a:srgbClr val="92D050"/>
      </a:accent5>
      <a:accent6>
        <a:srgbClr val="4BACC6"/>
      </a:accent6>
      <a:hlink>
        <a:srgbClr val="01467D"/>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TotalTime>
  <Words>449</Words>
  <Application>Microsoft Office PowerPoint</Application>
  <PresentationFormat>Widescreen</PresentationFormat>
  <Paragraphs>116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Microsoft Sans Serif</vt:lpstr>
      <vt:lpstr>4_Office Theme</vt:lpstr>
      <vt:lpstr>Office Theme</vt:lpstr>
      <vt:lpstr>PowerPoint Presentation</vt:lpstr>
      <vt:lpstr>Access through Inclusion</vt:lpstr>
      <vt:lpstr>Access through Inclusion</vt:lpstr>
      <vt:lpstr>Access is more than Ramps, Doorways, Toilets</vt:lpstr>
      <vt:lpstr>Key elements to the delivery of inclusive Rowing Practice </vt:lpstr>
      <vt:lpstr>Access Audit</vt:lpstr>
      <vt:lpstr>Examples of Accessible Club facilities</vt:lpstr>
      <vt:lpstr>Examples of Accessible Club facilities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when it counts</dc:title>
  <dc:creator>Jean-Christophe Rolland</dc:creator>
  <cp:lastModifiedBy>Yihuan Chang</cp:lastModifiedBy>
  <cp:revision>448</cp:revision>
  <cp:lastPrinted>2018-07-13T09:37:00Z</cp:lastPrinted>
  <dcterms:created xsi:type="dcterms:W3CDTF">2017-01-03T10:42:41Z</dcterms:created>
  <dcterms:modified xsi:type="dcterms:W3CDTF">2019-09-26T10:34:01Z</dcterms:modified>
</cp:coreProperties>
</file>