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9"/>
  </p:notesMasterIdLst>
  <p:handoutMasterIdLst>
    <p:handoutMasterId r:id="rId20"/>
  </p:handoutMasterIdLst>
  <p:sldIdLst>
    <p:sldId id="663" r:id="rId3"/>
    <p:sldId id="641" r:id="rId4"/>
    <p:sldId id="652" r:id="rId5"/>
    <p:sldId id="653" r:id="rId6"/>
    <p:sldId id="654" r:id="rId7"/>
    <p:sldId id="655" r:id="rId8"/>
    <p:sldId id="656" r:id="rId9"/>
    <p:sldId id="657" r:id="rId10"/>
    <p:sldId id="658" r:id="rId11"/>
    <p:sldId id="659" r:id="rId12"/>
    <p:sldId id="660" r:id="rId13"/>
    <p:sldId id="661" r:id="rId14"/>
    <p:sldId id="337" r:id="rId15"/>
    <p:sldId id="664" r:id="rId16"/>
    <p:sldId id="662" r:id="rId17"/>
    <p:sldId id="350"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Christophe Rolland" initials="JR"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C70"/>
    <a:srgbClr val="DDDDD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925" autoAdjust="0"/>
  </p:normalViewPr>
  <p:slideViewPr>
    <p:cSldViewPr snapToGrid="0">
      <p:cViewPr varScale="1">
        <p:scale>
          <a:sx n="111" d="100"/>
          <a:sy n="111" d="100"/>
        </p:scale>
        <p:origin x="94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91" d="100"/>
          <a:sy n="91" d="100"/>
        </p:scale>
        <p:origin x="368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sz="quarter" idx="1"/>
          </p:nvPr>
        </p:nvSpPr>
        <p:spPr>
          <a:xfrm>
            <a:off x="4143588" y="0"/>
            <a:ext cx="3169920" cy="481727"/>
          </a:xfrm>
          <a:prstGeom prst="rect">
            <a:avLst/>
          </a:prstGeom>
        </p:spPr>
        <p:txBody>
          <a:bodyPr vert="horz" lIns="99048" tIns="49524" rIns="99048" bIns="49524" rtlCol="0"/>
          <a:lstStyle>
            <a:lvl1pPr algn="r">
              <a:defRPr sz="1300"/>
            </a:lvl1pPr>
          </a:lstStyle>
          <a:p>
            <a:fld id="{127C956C-245D-4475-968E-F02DE13DA123}" type="datetimeFigureOut">
              <a:rPr lang="en-GB" smtClean="0"/>
              <a:t>26/09/2019</a:t>
            </a:fld>
            <a:endParaRPr lang="en-GB"/>
          </a:p>
        </p:txBody>
      </p:sp>
      <p:sp>
        <p:nvSpPr>
          <p:cNvPr id="4" name="Espace réservé du pied de page 3"/>
          <p:cNvSpPr>
            <a:spLocks noGrp="1"/>
          </p:cNvSpPr>
          <p:nvPr>
            <p:ph type="ftr" sz="quarter" idx="2"/>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5" name="Espace réservé du numéro de diapositive 4"/>
          <p:cNvSpPr>
            <a:spLocks noGrp="1"/>
          </p:cNvSpPr>
          <p:nvPr>
            <p:ph type="sldNum" sz="quarter" idx="3"/>
          </p:nvPr>
        </p:nvSpPr>
        <p:spPr>
          <a:xfrm>
            <a:off x="4143588" y="9119475"/>
            <a:ext cx="3169920" cy="481726"/>
          </a:xfrm>
          <a:prstGeom prst="rect">
            <a:avLst/>
          </a:prstGeom>
        </p:spPr>
        <p:txBody>
          <a:bodyPr vert="horz" lIns="99048" tIns="49524" rIns="99048" bIns="49524" rtlCol="0" anchor="b"/>
          <a:lstStyle>
            <a:lvl1pPr algn="r">
              <a:defRPr sz="1300"/>
            </a:lvl1pPr>
          </a:lstStyle>
          <a:p>
            <a:fld id="{BA548E75-4131-46EC-9360-F8767761F3EC}" type="slidenum">
              <a:rPr lang="en-GB" smtClean="0"/>
              <a:t>‹#›</a:t>
            </a:fld>
            <a:endParaRPr lang="en-GB"/>
          </a:p>
        </p:txBody>
      </p:sp>
    </p:spTree>
    <p:extLst>
      <p:ext uri="{BB962C8B-B14F-4D97-AF65-F5344CB8AC3E}">
        <p14:creationId xmlns:p14="http://schemas.microsoft.com/office/powerpoint/2010/main" val="276750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idx="1"/>
          </p:nvPr>
        </p:nvSpPr>
        <p:spPr>
          <a:xfrm>
            <a:off x="4143588" y="0"/>
            <a:ext cx="3169920" cy="481727"/>
          </a:xfrm>
          <a:prstGeom prst="rect">
            <a:avLst/>
          </a:prstGeom>
        </p:spPr>
        <p:txBody>
          <a:bodyPr vert="horz" lIns="99048" tIns="49524" rIns="99048" bIns="49524" rtlCol="0"/>
          <a:lstStyle>
            <a:lvl1pPr algn="r">
              <a:defRPr sz="1300"/>
            </a:lvl1pPr>
          </a:lstStyle>
          <a:p>
            <a:fld id="{E4B58CA8-F2B3-437A-A4ED-F2BFD0A8B956}" type="datetimeFigureOut">
              <a:rPr lang="en-GB" smtClean="0"/>
              <a:t>26/09/2019</a:t>
            </a:fld>
            <a:endParaRPr lang="en-GB"/>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9048" tIns="49524" rIns="99048" bIns="49524" rtlCol="0" anchor="ctr"/>
          <a:lstStyle/>
          <a:p>
            <a:endParaRPr lang="en-GB"/>
          </a:p>
        </p:txBody>
      </p:sp>
      <p:sp>
        <p:nvSpPr>
          <p:cNvPr id="5" name="Espace réservé des commentaires 4"/>
          <p:cNvSpPr>
            <a:spLocks noGrp="1"/>
          </p:cNvSpPr>
          <p:nvPr>
            <p:ph type="body" sz="quarter" idx="3"/>
          </p:nvPr>
        </p:nvSpPr>
        <p:spPr>
          <a:xfrm>
            <a:off x="731520" y="4620577"/>
            <a:ext cx="5852160" cy="3780473"/>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7" name="Espace réservé du numéro de diapositive 6"/>
          <p:cNvSpPr>
            <a:spLocks noGrp="1"/>
          </p:cNvSpPr>
          <p:nvPr>
            <p:ph type="sldNum" sz="quarter" idx="5"/>
          </p:nvPr>
        </p:nvSpPr>
        <p:spPr>
          <a:xfrm>
            <a:off x="4143588" y="9119475"/>
            <a:ext cx="3169920" cy="481726"/>
          </a:xfrm>
          <a:prstGeom prst="rect">
            <a:avLst/>
          </a:prstGeom>
        </p:spPr>
        <p:txBody>
          <a:bodyPr vert="horz" lIns="99048" tIns="49524" rIns="99048" bIns="49524" rtlCol="0" anchor="b"/>
          <a:lstStyle>
            <a:lvl1pPr algn="r">
              <a:defRPr sz="1300"/>
            </a:lvl1pPr>
          </a:lstStyle>
          <a:p>
            <a:fld id="{9FB7AED1-D90C-47F8-B072-B9046BD151C0}" type="slidenum">
              <a:rPr lang="en-GB" smtClean="0"/>
              <a:t>‹#›</a:t>
            </a:fld>
            <a:endParaRPr lang="en-GB"/>
          </a:p>
        </p:txBody>
      </p:sp>
    </p:spTree>
    <p:extLst>
      <p:ext uri="{BB962C8B-B14F-4D97-AF65-F5344CB8AC3E}">
        <p14:creationId xmlns:p14="http://schemas.microsoft.com/office/powerpoint/2010/main" val="135950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tivehands.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oncept2.com/service/software/ergchatter"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remotecoxswain.com/product.html" TargetMode="External"/><Relationship Id="rId4" Type="http://schemas.openxmlformats.org/officeDocument/2006/relationships/hyperlink" Target="http://www.concept2.co.uk/indoor-rowers/adaptive-rowing/rowing-visually-impaire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AED1-D90C-47F8-B072-B9046BD151C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758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Seat cushions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Caution: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Individuals who may be predisposed to developing pressure sores, such as persons with spinal cord injury should seek medical advice as to the most suitable interface between themselves and the seat. Cushions should not only provide comfort but help protect against the direct sitting pressures and shearing forces incurred in rowing.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Prevention is always better than cure and that is very true for lessening the chances of getting a pressure sore during rowing. Individuals particularly at high-risk include those with spinal cord injury and other conditions which cause a loss of sensation. Important to remember that Rowing is one of the most dynamic of all seated sports. </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10</a:t>
            </a:fld>
            <a:endParaRPr lang="en-GB"/>
          </a:p>
        </p:txBody>
      </p:sp>
    </p:spTree>
    <p:extLst>
      <p:ext uri="{BB962C8B-B14F-4D97-AF65-F5344CB8AC3E}">
        <p14:creationId xmlns:p14="http://schemas.microsoft.com/office/powerpoint/2010/main" val="209653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11</a:t>
            </a:fld>
            <a:endParaRPr lang="en-GB"/>
          </a:p>
        </p:txBody>
      </p:sp>
    </p:spTree>
    <p:extLst>
      <p:ext uri="{BB962C8B-B14F-4D97-AF65-F5344CB8AC3E}">
        <p14:creationId xmlns:p14="http://schemas.microsoft.com/office/powerpoint/2010/main" val="396533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Active Hand Splints (General Purpose Gripping Aid - AH1)</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i="1" kern="1200" dirty="0">
                <a:solidFill>
                  <a:schemeClr val="tx1"/>
                </a:solidFill>
                <a:effectLst/>
                <a:latin typeface="+mn-lt"/>
                <a:ea typeface="+mn-ea"/>
                <a:cs typeface="+mn-cs"/>
              </a:rPr>
              <a:t>Active Hands™ </a:t>
            </a:r>
            <a:r>
              <a:rPr lang="en-GB" sz="1200" kern="1200" dirty="0">
                <a:solidFill>
                  <a:schemeClr val="tx1"/>
                </a:solidFill>
                <a:effectLst/>
                <a:latin typeface="+mn-lt"/>
                <a:ea typeface="+mn-ea"/>
                <a:cs typeface="+mn-cs"/>
              </a:rPr>
              <a:t>general</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purpose gripping aids consist of a self-closing Velcro glove which tensions to wrap fingers around oar/scull handle are widely used by Adaptive Rowers ideal for those with tetraplegia/quadriplegia, cerebral palsy, stroke recovery, finger amputees or any disability that affects hand function. It functions by the tightening of a strap in the upper section, which gently pulls the hand into a fist shape, in order to facilitate an ergometer, oar or scull handle. The wrist strap is also adjustable and the aid is padded to reduce chafing</a:t>
            </a:r>
            <a:r>
              <a:rPr lang="en-GB" dirty="0">
                <a:effectLst/>
              </a:rPr>
              <a:t> </a:t>
            </a:r>
          </a:p>
          <a:p>
            <a:endParaRPr lang="en-GB" dirty="0">
              <a:effectLst/>
            </a:endParaRPr>
          </a:p>
          <a:p>
            <a:r>
              <a:rPr lang="en-GB" sz="1200" b="1" kern="1200" dirty="0">
                <a:solidFill>
                  <a:schemeClr val="tx1"/>
                </a:solidFill>
                <a:effectLst/>
                <a:latin typeface="+mn-lt"/>
                <a:ea typeface="+mn-ea"/>
                <a:cs typeface="+mn-cs"/>
              </a:rPr>
              <a:t>Looped Exercise Aids (AH3)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Ideal for use on the ergometer, the Looped Exercise Aids feature strong loops which can be slipped over the handle with an adjustable padded wrist strap. When not under tension, the aids easily slide on and off the handle, allowing complete individual independence and ability to ‘let go’ during rest periods</a:t>
            </a:r>
          </a:p>
          <a:p>
            <a:r>
              <a:rPr lang="en-GB" sz="1200" u="sng" kern="1200" dirty="0">
                <a:solidFill>
                  <a:schemeClr val="tx1"/>
                </a:solidFill>
                <a:effectLst/>
                <a:latin typeface="+mn-lt"/>
                <a:ea typeface="+mn-ea"/>
                <a:cs typeface="+mn-cs"/>
                <a:hlinkClick r:id="rId3"/>
              </a:rPr>
              <a:t>https://www.activehands.com</a:t>
            </a:r>
            <a:r>
              <a:rPr lang="en-GB" sz="1200" u="sng"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12</a:t>
            </a:fld>
            <a:endParaRPr lang="en-GB"/>
          </a:p>
        </p:txBody>
      </p:sp>
    </p:spTree>
    <p:extLst>
      <p:ext uri="{BB962C8B-B14F-4D97-AF65-F5344CB8AC3E}">
        <p14:creationId xmlns:p14="http://schemas.microsoft.com/office/powerpoint/2010/main" val="186133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ErgChatter is a free software tool that gives a voice to your PM3 or PM4. Perfect for rowers with visual impairment, ErgChatter announces your performance data at regular intervals as you row.</a:t>
            </a:r>
          </a:p>
          <a:p>
            <a:r>
              <a:rPr lang="en-GB" sz="1200" u="sng" kern="1200" dirty="0">
                <a:solidFill>
                  <a:schemeClr val="tx1"/>
                </a:solidFill>
                <a:effectLst/>
                <a:latin typeface="+mn-lt"/>
                <a:ea typeface="+mn-ea"/>
                <a:cs typeface="+mn-cs"/>
                <a:hlinkClick r:id="rId3"/>
              </a:rPr>
              <a:t>http://www.concept2.com/service/software/ergchatter</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http://www.concept2.co.uk/indoor-rowers/adaptive-rowing/rowing-visually-impaired</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The Remote coxswain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Remote Coxswain is an affordable tool that allows those with sight disabilities to participate in recreational and competitive rowing. This innovative remote-controlled rudder ensures that the boat goes in the right direction, while the custom-fitted paddles let the rower know that they are gripping properly. This hardware can be retrofitted onto any racing shell.</a:t>
            </a:r>
          </a:p>
          <a:p>
            <a:r>
              <a:rPr lang="en-GB" sz="1200" u="sng" kern="1200" dirty="0">
                <a:solidFill>
                  <a:schemeClr val="tx1"/>
                </a:solidFill>
                <a:effectLst/>
                <a:latin typeface="+mn-lt"/>
                <a:ea typeface="+mn-ea"/>
                <a:cs typeface="+mn-cs"/>
                <a:hlinkClick r:id="rId5"/>
              </a:rPr>
              <a:t>http://www.remotecoxswain.com/product.html</a:t>
            </a:r>
            <a:r>
              <a:rPr lang="en-GB" sz="1200" u="sng"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15</a:t>
            </a:fld>
            <a:endParaRPr lang="en-GB"/>
          </a:p>
        </p:txBody>
      </p:sp>
    </p:spTree>
    <p:extLst>
      <p:ext uri="{BB962C8B-B14F-4D97-AF65-F5344CB8AC3E}">
        <p14:creationId xmlns:p14="http://schemas.microsoft.com/office/powerpoint/2010/main" val="419071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16</a:t>
            </a:fld>
            <a:endParaRPr lang="en-GB"/>
          </a:p>
        </p:txBody>
      </p:sp>
    </p:spTree>
    <p:extLst>
      <p:ext uri="{BB962C8B-B14F-4D97-AF65-F5344CB8AC3E}">
        <p14:creationId xmlns:p14="http://schemas.microsoft.com/office/powerpoint/2010/main" val="28895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Para-Rowing uses equipment that is adapted to enable the individual to take part in the sport.</a:t>
            </a:r>
          </a:p>
          <a:p>
            <a:r>
              <a:rPr lang="en-GB" sz="1200" kern="1200" dirty="0">
                <a:solidFill>
                  <a:schemeClr val="tx1"/>
                </a:solidFill>
                <a:effectLst/>
                <a:latin typeface="+mn-lt"/>
                <a:ea typeface="+mn-ea"/>
                <a:cs typeface="+mn-cs"/>
              </a:rPr>
              <a:t>The World Health Organisation developed the </a:t>
            </a:r>
            <a:r>
              <a:rPr lang="en-GB" sz="1200" b="1" i="1" kern="1200" dirty="0">
                <a:solidFill>
                  <a:schemeClr val="tx1"/>
                </a:solidFill>
                <a:effectLst/>
                <a:latin typeface="+mn-lt"/>
                <a:ea typeface="+mn-ea"/>
                <a:cs typeface="+mn-cs"/>
              </a:rPr>
              <a:t>International Classification of Functioning, Disability and</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Health (ICF)</a:t>
            </a:r>
            <a:r>
              <a:rPr lang="en-GB" sz="1200" kern="1200" dirty="0">
                <a:solidFill>
                  <a:schemeClr val="tx1"/>
                </a:solidFill>
                <a:effectLst/>
                <a:latin typeface="+mn-lt"/>
                <a:ea typeface="+mn-ea"/>
                <a:cs typeface="+mn-cs"/>
              </a:rPr>
              <a:t> as a way of documenting and categorising the function of all individuals with and without disabilities </a:t>
            </a:r>
            <a:r>
              <a:rPr lang="en-GB" sz="1200" i="1" kern="1200" dirty="0">
                <a:solidFill>
                  <a:schemeClr val="tx1"/>
                </a:solidFill>
                <a:effectLst/>
                <a:latin typeface="+mn-lt"/>
                <a:ea typeface="+mn-ea"/>
                <a:cs typeface="+mn-cs"/>
              </a:rPr>
              <a:t>(World Health Organisation, 2002)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Body Function and structure</a:t>
            </a:r>
            <a:r>
              <a:rPr lang="en-GB" sz="1200" kern="1200" dirty="0">
                <a:solidFill>
                  <a:schemeClr val="tx1"/>
                </a:solidFill>
                <a:effectLst/>
                <a:latin typeface="+mn-lt"/>
                <a:ea typeface="+mn-ea"/>
                <a:cs typeface="+mn-cs"/>
              </a:rPr>
              <a:t> (the functions that a body can perform based on physiology and anatomy – PR3; PR2; PR1</a:t>
            </a:r>
          </a:p>
          <a:p>
            <a:r>
              <a:rPr lang="en-GB" sz="1200" b="1" kern="1200" dirty="0">
                <a:solidFill>
                  <a:schemeClr val="tx1"/>
                </a:solidFill>
                <a:effectLst/>
                <a:latin typeface="+mn-lt"/>
                <a:ea typeface="+mn-ea"/>
                <a:cs typeface="+mn-cs"/>
              </a:rPr>
              <a:t>Activity and participation</a:t>
            </a:r>
            <a:r>
              <a:rPr lang="en-GB" sz="1200" kern="1200" dirty="0">
                <a:solidFill>
                  <a:schemeClr val="tx1"/>
                </a:solidFill>
                <a:effectLst/>
                <a:latin typeface="+mn-lt"/>
                <a:ea typeface="+mn-ea"/>
                <a:cs typeface="+mn-cs"/>
              </a:rPr>
              <a:t> (the activities or skills that can be performed and how those skills can be used to participate in Rowing)</a:t>
            </a:r>
          </a:p>
          <a:p>
            <a:r>
              <a:rPr lang="en-GB" sz="1200" b="1" kern="1200" dirty="0">
                <a:solidFill>
                  <a:schemeClr val="tx1"/>
                </a:solidFill>
                <a:effectLst/>
                <a:latin typeface="+mn-lt"/>
                <a:ea typeface="+mn-ea"/>
                <a:cs typeface="+mn-cs"/>
              </a:rPr>
              <a:t>Environment and context</a:t>
            </a:r>
            <a:r>
              <a:rPr lang="en-GB" sz="1200" kern="1200" dirty="0">
                <a:solidFill>
                  <a:schemeClr val="tx1"/>
                </a:solidFill>
                <a:effectLst/>
                <a:latin typeface="+mn-lt"/>
                <a:ea typeface="+mn-ea"/>
                <a:cs typeface="+mn-cs"/>
              </a:rPr>
              <a:t> (the influence of factors external to the individual – water)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ICF model closely parallels the major categories of equipment that are used in rowing:</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Personal equipment (something that the rower wears designed to enhance body function such as prosthetic limb or orthosis)</a:t>
            </a:r>
          </a:p>
          <a:p>
            <a:pPr lvl="0"/>
            <a:r>
              <a:rPr lang="en-GB" sz="1200" kern="1200" dirty="0">
                <a:solidFill>
                  <a:schemeClr val="tx1"/>
                </a:solidFill>
                <a:effectLst/>
                <a:latin typeface="+mn-lt"/>
                <a:ea typeface="+mn-ea"/>
                <a:cs typeface="+mn-cs"/>
              </a:rPr>
              <a:t>Activity-specific equipment (designed to enhance the performance of an activity or participation in a specific sport – </a:t>
            </a:r>
            <a:r>
              <a:rPr lang="en-GB" sz="1200" b="1" kern="1200" dirty="0">
                <a:solidFill>
                  <a:schemeClr val="tx1"/>
                </a:solidFill>
                <a:effectLst/>
                <a:latin typeface="+mn-lt"/>
                <a:ea typeface="+mn-ea"/>
                <a:cs typeface="+mn-cs"/>
              </a:rPr>
              <a:t>Rowing</a:t>
            </a:r>
            <a:r>
              <a:rPr lang="en-GB" sz="1200" kern="1200" dirty="0">
                <a:solidFill>
                  <a:schemeClr val="tx1"/>
                </a:solidFill>
                <a:effectLst/>
                <a:latin typeface="+mn-lt"/>
                <a:ea typeface="+mn-ea"/>
                <a:cs typeface="+mn-cs"/>
              </a:rPr>
              <a:t>: postural support seat, pontoons, strapping, and hand gloves etc)</a:t>
            </a:r>
          </a:p>
          <a:p>
            <a:pPr lvl="0"/>
            <a:r>
              <a:rPr lang="en-GB" sz="1200" kern="1200" dirty="0">
                <a:solidFill>
                  <a:schemeClr val="tx1"/>
                </a:solidFill>
                <a:effectLst/>
                <a:latin typeface="+mn-lt"/>
                <a:ea typeface="+mn-ea"/>
                <a:cs typeface="+mn-cs"/>
              </a:rPr>
              <a:t>Environmental technology (used to modify the facilities or environment in which the sport is played)</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2</a:t>
            </a:fld>
            <a:endParaRPr lang="en-GB"/>
          </a:p>
        </p:txBody>
      </p:sp>
    </p:spTree>
    <p:extLst>
      <p:ext uri="{BB962C8B-B14F-4D97-AF65-F5344CB8AC3E}">
        <p14:creationId xmlns:p14="http://schemas.microsoft.com/office/powerpoint/2010/main" val="397396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3</a:t>
            </a:fld>
            <a:endParaRPr lang="en-GB"/>
          </a:p>
        </p:txBody>
      </p:sp>
    </p:spTree>
    <p:extLst>
      <p:ext uri="{BB962C8B-B14F-4D97-AF65-F5344CB8AC3E}">
        <p14:creationId xmlns:p14="http://schemas.microsoft.com/office/powerpoint/2010/main" val="175283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Para-Rowing Equipment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Para-Rowing uses equipment that is adapted to enable the individual to take part in the sport. The way people adapt to their disability is an individual process. Two rowers with the same disability may require completely different equipment modifications, so it is important to work with athletes to determine what is optimal to enhance their rowing activity.</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Personal equipment</a:t>
            </a:r>
            <a:r>
              <a:rPr lang="en-GB" sz="1200" kern="1200" dirty="0">
                <a:solidFill>
                  <a:schemeClr val="tx1"/>
                </a:solidFill>
                <a:effectLst/>
                <a:latin typeface="+mn-lt"/>
                <a:ea typeface="+mn-ea"/>
                <a:cs typeface="+mn-cs"/>
              </a:rPr>
              <a:t> (something that the rower wears designed to enhance body function such as a prosthetic limb or orthosis)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Activity-specific equipment</a:t>
            </a:r>
            <a:r>
              <a:rPr lang="en-GB" sz="1200" kern="1200" dirty="0">
                <a:solidFill>
                  <a:schemeClr val="tx1"/>
                </a:solidFill>
                <a:effectLst/>
                <a:latin typeface="+mn-lt"/>
                <a:ea typeface="+mn-ea"/>
                <a:cs typeface="+mn-cs"/>
              </a:rPr>
              <a:t> (designed to enhance the performance of an activity or participation in rowing, such as a postural support seat, pontoons, strapping, hand-gloves, prosthetic attachment to footplate.</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4</a:t>
            </a:fld>
            <a:endParaRPr lang="en-GB"/>
          </a:p>
        </p:txBody>
      </p:sp>
    </p:spTree>
    <p:extLst>
      <p:ext uri="{BB962C8B-B14F-4D97-AF65-F5344CB8AC3E}">
        <p14:creationId xmlns:p14="http://schemas.microsoft.com/office/powerpoint/2010/main" val="8876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panose="020F0502020204030204" pitchFamily="34" charset="0"/>
                <a:cs typeface="Microsoft Sans Serif" panose="020B0604020202020204" pitchFamily="34" charset="0"/>
              </a:rPr>
              <a:t>For athletes classified in the PR3 category, standard equipment that complies with the FISA Rules of Racing are generally used. No further restrictions shall apply.</a:t>
            </a:r>
            <a:endParaRPr lang="en-GB" dirty="0">
              <a:effectLst/>
              <a:ea typeface="Calibri" panose="020F0502020204030204" pitchFamily="34" charset="0"/>
              <a:cs typeface="Microsoft Sans Serif"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5</a:t>
            </a:fld>
            <a:endParaRPr lang="en-GB"/>
          </a:p>
        </p:txBody>
      </p:sp>
    </p:spTree>
    <p:extLst>
      <p:ext uri="{BB962C8B-B14F-4D97-AF65-F5344CB8AC3E}">
        <p14:creationId xmlns:p14="http://schemas.microsoft.com/office/powerpoint/2010/main" val="150596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Microsoft Sans Serif" panose="020B0604020202020204" pitchFamily="34" charset="0"/>
              </a:rPr>
              <a:t>Example below of a typical PR2 double scull which has a fixed seat and may have stabilising pontoons. The hull, the pontoons where fitted, and the seat fixing are part of the Standard specifications. The seat itself and the rigger design of the FISA Standard PR2 double scull are </a:t>
            </a:r>
            <a:r>
              <a:rPr lang="en-GB" u="sng" dirty="0">
                <a:cs typeface="Microsoft Sans Serif" panose="020B0604020202020204" pitchFamily="34" charset="0"/>
              </a:rPr>
              <a:t>not</a:t>
            </a:r>
            <a:r>
              <a:rPr lang="en-GB" dirty="0">
                <a:cs typeface="Microsoft Sans Serif" panose="020B0604020202020204" pitchFamily="34" charset="0"/>
              </a:rPr>
              <a:t> restricted. </a:t>
            </a:r>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6</a:t>
            </a:fld>
            <a:endParaRPr lang="en-GB"/>
          </a:p>
        </p:txBody>
      </p:sp>
    </p:spTree>
    <p:extLst>
      <p:ext uri="{BB962C8B-B14F-4D97-AF65-F5344CB8AC3E}">
        <p14:creationId xmlns:p14="http://schemas.microsoft.com/office/powerpoint/2010/main" val="1140264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Standard Para-Rowing single scull has a fixed seat and must have stabilising pontoons installed, attached to the riggers at a minimum distance of 600mm from the centreline of the boat as detailed in the FISA Para-Rowing Competition Regulations. The hull, the pontoons and the seat fixing are part of the standard specifications. </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7</a:t>
            </a:fld>
            <a:endParaRPr lang="en-GB"/>
          </a:p>
        </p:txBody>
      </p:sp>
    </p:spTree>
    <p:extLst>
      <p:ext uri="{BB962C8B-B14F-4D97-AF65-F5344CB8AC3E}">
        <p14:creationId xmlns:p14="http://schemas.microsoft.com/office/powerpoint/2010/main" val="3107863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provision of stabilising pontoons for PR1 provides a more stable platform, by providing additional lateral stability for rowing shells.</a:t>
            </a:r>
          </a:p>
          <a:p>
            <a:r>
              <a:rPr lang="en-GB" sz="1200" kern="1200" dirty="0">
                <a:solidFill>
                  <a:schemeClr val="tx1"/>
                </a:solidFill>
                <a:effectLst/>
                <a:latin typeface="+mn-lt"/>
                <a:ea typeface="+mn-ea"/>
                <a:cs typeface="+mn-cs"/>
              </a:rPr>
              <a:t>For safety reasons and fairness during competition, the pontoon attachment to the riggers should be no further inboard than 600mm from the centreline of the boat. </a:t>
            </a:r>
          </a:p>
          <a:p>
            <a:endParaRPr lang="en-GB" sz="1200" kern="1200" dirty="0">
              <a:solidFill>
                <a:schemeClr val="tx1"/>
              </a:solidFill>
              <a:effectLst/>
              <a:latin typeface="+mn-lt"/>
              <a:ea typeface="+mn-ea"/>
              <a:cs typeface="+mn-cs"/>
            </a:endParaRPr>
          </a:p>
          <a:p>
            <a:pPr>
              <a:spcAft>
                <a:spcPts val="0"/>
              </a:spcAft>
            </a:pPr>
            <a:r>
              <a:rPr lang="en-GB" sz="1200" b="1" dirty="0">
                <a:solidFill>
                  <a:srgbClr val="FF0000"/>
                </a:solidFill>
                <a:effectLst/>
                <a:latin typeface="Helvetica Neue" panose="02000503000000020004" pitchFamily="2" charset="0"/>
                <a:ea typeface="Calibri" panose="020F0502020204030204" pitchFamily="34" charset="0"/>
                <a:cs typeface="Arial" panose="020B0604020202020204" pitchFamily="34" charset="0"/>
              </a:rPr>
              <a:t>IMPORTANT:</a:t>
            </a:r>
            <a:endPar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FF0000"/>
                </a:solidFill>
                <a:effectLst/>
                <a:latin typeface="Helvetica Neue" panose="02000503000000020004" pitchFamily="2" charset="0"/>
                <a:ea typeface="Calibri" panose="020F0502020204030204" pitchFamily="34" charset="0"/>
                <a:cs typeface="Arial" panose="020B0604020202020204" pitchFamily="34" charset="0"/>
              </a:rPr>
              <a:t>FISA recommends that caution is taken with rowers who rely on pontoon floats for stability when changing rigger spans. By bringing the pins towards the centreline of the boat, stability will be compromised. </a:t>
            </a:r>
            <a:endPar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8</a:t>
            </a:fld>
            <a:endParaRPr lang="en-GB"/>
          </a:p>
        </p:txBody>
      </p:sp>
    </p:spTree>
    <p:extLst>
      <p:ext uri="{BB962C8B-B14F-4D97-AF65-F5344CB8AC3E}">
        <p14:creationId xmlns:p14="http://schemas.microsoft.com/office/powerpoint/2010/main" val="1280295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9</a:t>
            </a:fld>
            <a:endParaRPr lang="en-GB"/>
          </a:p>
        </p:txBody>
      </p:sp>
    </p:spTree>
    <p:extLst>
      <p:ext uri="{BB962C8B-B14F-4D97-AF65-F5344CB8AC3E}">
        <p14:creationId xmlns:p14="http://schemas.microsoft.com/office/powerpoint/2010/main" val="2456414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a:ext>
            </a:extLst>
          </a:blip>
          <a:srcRect r="-20"/>
          <a:stretch/>
        </p:blipFill>
        <p:spPr>
          <a:xfrm>
            <a:off x="-559768" y="0"/>
            <a:ext cx="13342451" cy="6741368"/>
          </a:xfrm>
          <a:prstGeom prst="rect">
            <a:avLst/>
          </a:prstGeom>
        </p:spPr>
      </p:pic>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p:cNvSpPr>
            <a:spLocks noGrp="1"/>
          </p:cNvSpPr>
          <p:nvPr>
            <p:ph type="ctrTitle" hasCustomPrompt="1"/>
          </p:nvPr>
        </p:nvSpPr>
        <p:spPr>
          <a:xfrm>
            <a:off x="2735627" y="4437112"/>
            <a:ext cx="9456373" cy="1440160"/>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4299" y="116633"/>
            <a:ext cx="3162759" cy="1284221"/>
          </a:xfrm>
          <a:prstGeom prst="rect">
            <a:avLst/>
          </a:prstGeom>
        </p:spPr>
      </p:pic>
    </p:spTree>
    <p:extLst>
      <p:ext uri="{BB962C8B-B14F-4D97-AF65-F5344CB8AC3E}">
        <p14:creationId xmlns:p14="http://schemas.microsoft.com/office/powerpoint/2010/main" val="6890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100"/>
                                  </p:stCondLst>
                                  <p:childTnLst>
                                    <p:animMotion origin="layout" path="M -4.52464E-6 -4.03289E-6 L 0.04077 -0.06393 " pathEditMode="relative" rAng="0" ptsTypes="AA">
                                      <p:cBhvr>
                                        <p:cTn id="6" dur="3000" fill="hold"/>
                                        <p:tgtEl>
                                          <p:spTgt spid="9"/>
                                        </p:tgtEl>
                                        <p:attrNameLst>
                                          <p:attrName>ppt_x</p:attrName>
                                          <p:attrName>ppt_y</p:attrName>
                                        </p:attrNameLst>
                                      </p:cBhvr>
                                      <p:rCtr x="2030" y="-3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209569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343080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17521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5A2214-9F01-DE4D-A276-8D863E7781CE}" type="datetimeFigureOut">
              <a:rPr lang="en-US" smtClean="0"/>
              <a:t>9/26/2019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226271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5A2214-9F01-DE4D-A276-8D863E7781CE}" type="datetimeFigureOut">
              <a:rPr lang="en-US" smtClean="0"/>
              <a:t>9/26/2019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2976225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A2214-9F01-DE4D-A276-8D863E7781CE}" type="datetimeFigureOut">
              <a:rPr lang="en-US" smtClean="0"/>
              <a:t>9/26/2019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389825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351336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5A2214-9F01-DE4D-A276-8D863E7781CE}" type="datetimeFigureOut">
              <a:rPr lang="en-US" smtClean="0"/>
              <a:t>9/26/2019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414968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2439241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139823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808" y="5135057"/>
            <a:ext cx="11734185" cy="881567"/>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2945" y="72304"/>
            <a:ext cx="2326622" cy="944713"/>
          </a:xfrm>
          <a:prstGeom prst="rect">
            <a:avLst/>
          </a:prstGeom>
        </p:spPr>
      </p:pic>
      <p:grpSp>
        <p:nvGrpSpPr>
          <p:cNvPr id="8" name="Groupe 7"/>
          <p:cNvGrpSpPr/>
          <p:nvPr userDrawn="1"/>
        </p:nvGrpSpPr>
        <p:grpSpPr>
          <a:xfrm>
            <a:off x="623393" y="-1167886"/>
            <a:ext cx="9273111" cy="7258850"/>
            <a:chOff x="4611426" y="-2634098"/>
            <a:chExt cx="6954833" cy="7258850"/>
          </a:xfrm>
          <a:blipFill>
            <a:blip r:embed="rId3"/>
            <a:stretch>
              <a:fillRect/>
            </a:stretch>
          </a:blipFill>
        </p:grpSpPr>
        <p:sp>
          <p:nvSpPr>
            <p:cNvPr id="5" name="Rectangle à coins arrondis 4"/>
            <p:cNvSpPr/>
            <p:nvPr userDrawn="1"/>
          </p:nvSpPr>
          <p:spPr>
            <a:xfrm rot="18854625">
              <a:off x="2714260" y="-736932"/>
              <a:ext cx="5604711" cy="18103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4" name="Rectangle à coins arrondis 13"/>
            <p:cNvSpPr/>
            <p:nvPr userDrawn="1"/>
          </p:nvSpPr>
          <p:spPr>
            <a:xfrm rot="18854625">
              <a:off x="3521455" y="494600"/>
              <a:ext cx="6742954" cy="10801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5" name="Rectangle à coins arrondis 14"/>
            <p:cNvSpPr/>
            <p:nvPr userDrawn="1"/>
          </p:nvSpPr>
          <p:spPr>
            <a:xfrm rot="18854625">
              <a:off x="5530671" y="430828"/>
              <a:ext cx="6467994" cy="150271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6" name="Rectangle à coins arrondis 15"/>
            <p:cNvSpPr/>
            <p:nvPr userDrawn="1"/>
          </p:nvSpPr>
          <p:spPr>
            <a:xfrm rot="18854625">
              <a:off x="7944832" y="1003324"/>
              <a:ext cx="5350350" cy="189250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grpSp>
    </p:spTree>
    <p:extLst>
      <p:ext uri="{BB962C8B-B14F-4D97-AF65-F5344CB8AC3E}">
        <p14:creationId xmlns:p14="http://schemas.microsoft.com/office/powerpoint/2010/main" val="231001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3" name="Content Placeholder 2"/>
          <p:cNvSpPr>
            <a:spLocks noGrp="1"/>
          </p:cNvSpPr>
          <p:nvPr>
            <p:ph idx="1"/>
          </p:nvPr>
        </p:nvSpPr>
        <p:spPr>
          <a:xfrm>
            <a:off x="335360" y="1600201"/>
            <a:ext cx="11566488" cy="4525963"/>
          </a:xfrm>
        </p:spPr>
        <p:txBody>
          <a:bodyPr/>
          <a:lstStyle>
            <a:lvl1pPr marL="342900" indent="-342900">
              <a:buSzPct val="90000"/>
              <a:buFontTx/>
              <a:buBlip>
                <a:blip r:embed="rId2"/>
              </a:buBlip>
              <a:defRPr sz="2800">
                <a:solidFill>
                  <a:srgbClr val="01467D"/>
                </a:solidFill>
                <a:latin typeface="Microsoft Sans Serif" panose="020B0604020202020204" pitchFamily="34" charset="0"/>
                <a:cs typeface="Microsoft Sans Serif" panose="020B0604020202020204" pitchFamily="34" charset="0"/>
              </a:defRPr>
            </a:lvl1pPr>
            <a:lvl2pPr>
              <a:defRPr sz="2400">
                <a:solidFill>
                  <a:srgbClr val="01467D"/>
                </a:solidFill>
                <a:latin typeface="Microsoft Sans Serif" panose="020B0604020202020204" pitchFamily="34" charset="0"/>
                <a:cs typeface="Microsoft Sans Serif" panose="020B0604020202020204" pitchFamily="34" charset="0"/>
              </a:defRPr>
            </a:lvl2pPr>
            <a:lvl3pPr>
              <a:defRPr sz="2000">
                <a:solidFill>
                  <a:srgbClr val="01467D"/>
                </a:solidFill>
                <a:latin typeface="Microsoft Sans Serif" panose="020B0604020202020204" pitchFamily="34" charset="0"/>
                <a:cs typeface="Microsoft Sans Serif" panose="020B0604020202020204" pitchFamily="34" charset="0"/>
              </a:defRPr>
            </a:lvl3pPr>
            <a:lvl4pPr>
              <a:defRPr sz="1800">
                <a:solidFill>
                  <a:srgbClr val="01467D"/>
                </a:solidFill>
                <a:latin typeface="Microsoft Sans Serif" panose="020B0604020202020204" pitchFamily="34" charset="0"/>
                <a:cs typeface="Microsoft Sans Serif" panose="020B0604020202020204" pitchFamily="34" charset="0"/>
              </a:defRPr>
            </a:lvl4pPr>
            <a:lvl5pPr>
              <a:defRPr sz="1800">
                <a:solidFill>
                  <a:srgbClr val="01467D"/>
                </a:solidFill>
                <a:latin typeface="Microsoft Sans Serif" panose="020B0604020202020204" pitchFamily="34" charset="0"/>
                <a:cs typeface="Microsoft Sans Serif"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2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36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0050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614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451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p>
            <a:r>
              <a:rPr lang="fr-FR" dirty="0"/>
              <a:t>Modifiez le style du titre</a:t>
            </a:r>
            <a:endParaRPr lang="en-US" dirty="0"/>
          </a:p>
        </p:txBody>
      </p:sp>
      <p:pic>
        <p:nvPicPr>
          <p:cNvPr id="4" name="Imag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2" y="71414"/>
            <a:ext cx="1714469" cy="532258"/>
          </a:xfrm>
          <a:prstGeom prst="rect">
            <a:avLst/>
          </a:prstGeom>
        </p:spPr>
      </p:pic>
    </p:spTree>
    <p:extLst>
      <p:ext uri="{BB962C8B-B14F-4D97-AF65-F5344CB8AC3E}">
        <p14:creationId xmlns:p14="http://schemas.microsoft.com/office/powerpoint/2010/main" val="152604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5A2214-9F01-DE4D-A276-8D863E7781CE}" type="datetimeFigureOut">
              <a:rPr lang="en-US" smtClean="0"/>
              <a:t>9/26/2019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5D70B-4070-0B4F-A966-262691B49D70}" type="slidenum">
              <a:rPr lang="en-US" smtClean="0"/>
              <a:t>‹#›</a:t>
            </a:fld>
            <a:endParaRPr lang="en-US"/>
          </a:p>
        </p:txBody>
      </p:sp>
    </p:spTree>
    <p:extLst>
      <p:ext uri="{BB962C8B-B14F-4D97-AF65-F5344CB8AC3E}">
        <p14:creationId xmlns:p14="http://schemas.microsoft.com/office/powerpoint/2010/main" val="27191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07354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spcBef>
          <a:spcPct val="0"/>
        </a:spcBef>
        <a:buNone/>
        <a:defRPr sz="3600" kern="1200">
          <a:solidFill>
            <a:schemeClr val="accent1"/>
          </a:solidFill>
          <a:latin typeface="Microsoft Sans Serif" panose="020B0604020202020204" pitchFamily="34" charset="0"/>
          <a:ea typeface="+mj-ea"/>
          <a:cs typeface="Microsoft Sans Serif" panose="020B0604020202020204" pitchFamily="34" charset="0"/>
        </a:defRPr>
      </a:lvl1pPr>
    </p:titleStyle>
    <p:bodyStyle>
      <a:lvl1pPr marL="457200" indent="-457200" algn="l" defTabSz="914400" rtl="0" eaLnBrk="1" latinLnBrk="0" hangingPunct="1">
        <a:spcBef>
          <a:spcPct val="20000"/>
        </a:spcBef>
        <a:buSzPct val="90000"/>
        <a:buFontTx/>
        <a:buBlip>
          <a:blip r:embed="rId10"/>
        </a:buBlip>
        <a:defRPr sz="2800" kern="1200">
          <a:solidFill>
            <a:schemeClr val="accent1"/>
          </a:solidFill>
          <a:latin typeface="Microsoft Sans Serif" panose="020B0604020202020204" pitchFamily="34" charset="0"/>
          <a:ea typeface="+mn-ea"/>
          <a:cs typeface="Microsoft Sans Serif"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icrosoft Sans Serif" panose="020B0604020202020204" pitchFamily="34" charset="0"/>
          <a:ea typeface="+mn-ea"/>
          <a:cs typeface="Microsoft Sans Serif"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icrosoft Sans Serif" panose="020B0604020202020204" pitchFamily="34" charset="0"/>
          <a:ea typeface="+mn-ea"/>
          <a:cs typeface="Microsoft Sans Serif"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Microsoft Sans Serif" panose="020B0604020202020204" pitchFamily="34" charset="0"/>
          <a:ea typeface="+mn-ea"/>
          <a:cs typeface="Microsoft Sans Serif"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accent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A2214-9F01-DE4D-A276-8D863E7781CE}" type="datetimeFigureOut">
              <a:rPr lang="en-US" smtClean="0"/>
              <a:t>9/26/2019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5D70B-4070-0B4F-A966-262691B49D70}" type="slidenum">
              <a:rPr lang="en-US" smtClean="0"/>
              <a:t>‹#›</a:t>
            </a:fld>
            <a:endParaRPr lang="en-US"/>
          </a:p>
        </p:txBody>
      </p:sp>
    </p:spTree>
    <p:extLst>
      <p:ext uri="{BB962C8B-B14F-4D97-AF65-F5344CB8AC3E}">
        <p14:creationId xmlns:p14="http://schemas.microsoft.com/office/powerpoint/2010/main" val="33327879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http://www.sunrisemedical.com/getattachment/30024c4a-f9bf-4977-bc5e-eb73fa804b40/Protector.asp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tiff"/><Relationship Id="rId5" Type="http://schemas.openxmlformats.org/officeDocument/2006/relationships/image" Target="http://www.rowingcentre.co.uk/parts/pimage/shop/adaptive/ADSea7e.jpg"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http://www.concept2.com/files/images/service/software/ergchatter.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https://www.britishrowing.org/wp-content/uploads/2018/02/Website-Feature-Image-Adaptive-Rowing-Equipment.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http://www.oarsport.co.uk/assets/productimages/details/wintech_four.jp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worldrowing.com/mm/Document/General/General/13/08/95/Appendix18-ParaCompetition2018update_Neutral.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tif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www.worldrowing.com/mm/Document/General/General/13/08/95/Appendix18-ParaCompetition2018update_Neutral.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http://www.wintechracing.com/images/Erg_Clamps.jpg"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42" y="-1181169"/>
            <a:ext cx="11632469" cy="9542396"/>
          </a:xfrm>
        </p:spPr>
      </p:pic>
      <p:sp>
        <p:nvSpPr>
          <p:cNvPr id="8" name="TextBox 7"/>
          <p:cNvSpPr txBox="1"/>
          <p:nvPr/>
        </p:nvSpPr>
        <p:spPr>
          <a:xfrm>
            <a:off x="589049" y="2189646"/>
            <a:ext cx="53055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Para-Rowing Equipment &amp; Regulations</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89048" y="5737101"/>
            <a:ext cx="495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September 2019</a:t>
            </a:r>
          </a:p>
        </p:txBody>
      </p:sp>
      <p:pic>
        <p:nvPicPr>
          <p:cNvPr id="7" name="Picture 6">
            <a:extLst>
              <a:ext uri="{FF2B5EF4-FFF2-40B4-BE49-F238E27FC236}">
                <a16:creationId xmlns:a16="http://schemas.microsoft.com/office/drawing/2014/main" id="{6703D5DE-AA6F-C74F-BB59-9CC6D94FE50A}"/>
              </a:ext>
            </a:extLst>
          </p:cNvPr>
          <p:cNvPicPr/>
          <p:nvPr/>
        </p:nvPicPr>
        <p:blipFill>
          <a:blip r:embed="rId4"/>
          <a:stretch>
            <a:fillRect/>
          </a:stretch>
        </p:blipFill>
        <p:spPr>
          <a:xfrm>
            <a:off x="9765323" y="5498123"/>
            <a:ext cx="1336431" cy="678428"/>
          </a:xfrm>
          <a:prstGeom prst="rect">
            <a:avLst/>
          </a:prstGeom>
        </p:spPr>
      </p:pic>
    </p:spTree>
    <p:extLst>
      <p:ext uri="{BB962C8B-B14F-4D97-AF65-F5344CB8AC3E}">
        <p14:creationId xmlns:p14="http://schemas.microsoft.com/office/powerpoint/2010/main" val="291627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90C2-3CB2-6A43-8DFE-056AA6461B3A}"/>
              </a:ext>
            </a:extLst>
          </p:cNvPr>
          <p:cNvSpPr>
            <a:spLocks noGrp="1"/>
          </p:cNvSpPr>
          <p:nvPr>
            <p:ph type="title"/>
          </p:nvPr>
        </p:nvSpPr>
        <p:spPr/>
        <p:txBody>
          <a:bodyPr/>
          <a:lstStyle/>
          <a:p>
            <a:r>
              <a:rPr lang="en-GB" dirty="0"/>
              <a:t>Seat Cushions &amp; Tissue Protection</a:t>
            </a:r>
          </a:p>
        </p:txBody>
      </p:sp>
      <p:pic>
        <p:nvPicPr>
          <p:cNvPr id="3" name="Picture 2" descr="Pilot Cushion">
            <a:extLst>
              <a:ext uri="{FF2B5EF4-FFF2-40B4-BE49-F238E27FC236}">
                <a16:creationId xmlns:a16="http://schemas.microsoft.com/office/drawing/2014/main" id="{FAC9F46A-5276-3441-A679-142DDB0079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768" y="1623840"/>
            <a:ext cx="2477711" cy="1749424"/>
          </a:xfrm>
          <a:prstGeom prst="rect">
            <a:avLst/>
          </a:prstGeom>
          <a:noFill/>
          <a:ln>
            <a:noFill/>
          </a:ln>
        </p:spPr>
      </p:pic>
      <p:pic>
        <p:nvPicPr>
          <p:cNvPr id="4" name="Picture 3">
            <a:extLst>
              <a:ext uri="{FF2B5EF4-FFF2-40B4-BE49-F238E27FC236}">
                <a16:creationId xmlns:a16="http://schemas.microsoft.com/office/drawing/2014/main" id="{506279EC-4D26-3E49-8893-B244FC2EB2E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2223" y="3990974"/>
            <a:ext cx="2082799" cy="2030413"/>
          </a:xfrm>
          <a:prstGeom prst="rect">
            <a:avLst/>
          </a:prstGeom>
          <a:noFill/>
          <a:ln>
            <a:noFill/>
          </a:ln>
          <a:effectLst>
            <a:softEdge rad="0"/>
          </a:effectLst>
        </p:spPr>
      </p:pic>
      <p:pic>
        <p:nvPicPr>
          <p:cNvPr id="5" name="image111.jpeg">
            <a:extLst>
              <a:ext uri="{FF2B5EF4-FFF2-40B4-BE49-F238E27FC236}">
                <a16:creationId xmlns:a16="http://schemas.microsoft.com/office/drawing/2014/main" id="{71031BB3-3710-DD4D-9D5A-781E63D63D85}"/>
              </a:ext>
            </a:extLst>
          </p:cNvPr>
          <p:cNvPicPr/>
          <p:nvPr/>
        </p:nvPicPr>
        <p:blipFill>
          <a:blip r:embed="rId5" cstate="print"/>
          <a:stretch>
            <a:fillRect/>
          </a:stretch>
        </p:blipFill>
        <p:spPr>
          <a:xfrm>
            <a:off x="6096000" y="1559182"/>
            <a:ext cx="2471003" cy="1860896"/>
          </a:xfrm>
          <a:prstGeom prst="rect">
            <a:avLst/>
          </a:prstGeom>
        </p:spPr>
      </p:pic>
      <p:sp>
        <p:nvSpPr>
          <p:cNvPr id="6" name="Rectangle 2">
            <a:extLst>
              <a:ext uri="{FF2B5EF4-FFF2-40B4-BE49-F238E27FC236}">
                <a16:creationId xmlns:a16="http://schemas.microsoft.com/office/drawing/2014/main" id="{E7190626-F822-A741-992B-B3C46E8F3C4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23" descr="JAY Protector Wheelchair Seating Option">
            <a:extLst>
              <a:ext uri="{FF2B5EF4-FFF2-40B4-BE49-F238E27FC236}">
                <a16:creationId xmlns:a16="http://schemas.microsoft.com/office/drawing/2014/main" id="{0B0F5626-778C-A54B-89B8-76805FDBE6C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290101" y="3709987"/>
            <a:ext cx="2082800"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86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EEF2-4B4E-AB48-9ABB-D68DB975B099}"/>
              </a:ext>
            </a:extLst>
          </p:cNvPr>
          <p:cNvSpPr>
            <a:spLocks noGrp="1"/>
          </p:cNvSpPr>
          <p:nvPr>
            <p:ph type="title"/>
          </p:nvPr>
        </p:nvSpPr>
        <p:spPr/>
        <p:txBody>
          <a:bodyPr/>
          <a:lstStyle/>
          <a:p>
            <a:r>
              <a:rPr lang="en-GB" dirty="0"/>
              <a:t>Body Strapping</a:t>
            </a:r>
          </a:p>
        </p:txBody>
      </p:sp>
      <p:sp>
        <p:nvSpPr>
          <p:cNvPr id="3" name="Rectangle 2">
            <a:extLst>
              <a:ext uri="{FF2B5EF4-FFF2-40B4-BE49-F238E27FC236}">
                <a16:creationId xmlns:a16="http://schemas.microsoft.com/office/drawing/2014/main" id="{D5FCA86E-E9D4-C446-ADF8-8114841E8914}"/>
              </a:ext>
            </a:extLst>
          </p:cNvPr>
          <p:cNvSpPr/>
          <p:nvPr/>
        </p:nvSpPr>
        <p:spPr>
          <a:xfrm>
            <a:off x="1628077" y="5605006"/>
            <a:ext cx="8342239" cy="646331"/>
          </a:xfrm>
          <a:prstGeom prst="rect">
            <a:avLst/>
          </a:prstGeom>
        </p:spPr>
        <p:txBody>
          <a:bodyPr wrap="square">
            <a:spAutoFit/>
          </a:bodyPr>
          <a:lstStyle/>
          <a:p>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The use of strapping is primarily safety to ensure that the rower is supported in the seat and enhance performance for PR1 and PR2 rowers.</a:t>
            </a:r>
            <a:r>
              <a:rPr lang="en-GB" dirty="0">
                <a:solidFill>
                  <a:schemeClr val="tx2"/>
                </a:solidFill>
                <a:latin typeface="Microsoft Sans Serif" panose="020B0604020202020204" pitchFamily="34" charset="0"/>
                <a:cs typeface="Microsoft Sans Serif" panose="020B0604020202020204" pitchFamily="34" charset="0"/>
              </a:rPr>
              <a:t> </a:t>
            </a:r>
          </a:p>
        </p:txBody>
      </p:sp>
      <p:pic>
        <p:nvPicPr>
          <p:cNvPr id="4" name="Picture 3" descr="/var/folders/2n/8vs0wnsj43v1g09zftv14n200000gn/T/com.microsoft.Word/Content.MSO/8DE3A97B.tmp">
            <a:extLst>
              <a:ext uri="{FF2B5EF4-FFF2-40B4-BE49-F238E27FC236}">
                <a16:creationId xmlns:a16="http://schemas.microsoft.com/office/drawing/2014/main" id="{3F1B6141-DE84-C448-9C0A-49ADCD1AD5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94712" y="3703470"/>
            <a:ext cx="1854200" cy="1234440"/>
          </a:xfrm>
          <a:prstGeom prst="rect">
            <a:avLst/>
          </a:prstGeom>
          <a:noFill/>
          <a:ln>
            <a:noFill/>
          </a:ln>
        </p:spPr>
      </p:pic>
      <p:sp>
        <p:nvSpPr>
          <p:cNvPr id="5" name="Rectangle 2">
            <a:extLst>
              <a:ext uri="{FF2B5EF4-FFF2-40B4-BE49-F238E27FC236}">
                <a16:creationId xmlns:a16="http://schemas.microsoft.com/office/drawing/2014/main" id="{B1D3A7C2-1D2E-4B45-B132-3D459BD39C59}"/>
              </a:ext>
            </a:extLst>
          </p:cNvPr>
          <p:cNvSpPr>
            <a:spLocks noChangeArrowheads="1"/>
          </p:cNvSpPr>
          <p:nvPr/>
        </p:nvSpPr>
        <p:spPr bwMode="auto">
          <a:xfrm>
            <a:off x="2675466" y="22111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34" descr="ADSea7e">
            <a:extLst>
              <a:ext uri="{FF2B5EF4-FFF2-40B4-BE49-F238E27FC236}">
                <a16:creationId xmlns:a16="http://schemas.microsoft.com/office/drawing/2014/main" id="{6F72C3EC-4C27-1F4E-A0F1-A840885FC19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46845" y="1991730"/>
            <a:ext cx="19177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176A13-9413-B14A-BB20-18064BE03018}"/>
              </a:ext>
            </a:extLst>
          </p:cNvPr>
          <p:cNvPicPr>
            <a:picLocks noChangeAspect="1"/>
          </p:cNvPicPr>
          <p:nvPr/>
        </p:nvPicPr>
        <p:blipFill>
          <a:blip r:embed="rId6"/>
          <a:stretch>
            <a:fillRect/>
          </a:stretch>
        </p:blipFill>
        <p:spPr>
          <a:xfrm>
            <a:off x="0" y="1751657"/>
            <a:ext cx="5027457" cy="3354685"/>
          </a:xfrm>
          <a:prstGeom prst="rect">
            <a:avLst/>
          </a:prstGeom>
        </p:spPr>
      </p:pic>
    </p:spTree>
    <p:extLst>
      <p:ext uri="{BB962C8B-B14F-4D97-AF65-F5344CB8AC3E}">
        <p14:creationId xmlns:p14="http://schemas.microsoft.com/office/powerpoint/2010/main" val="179470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E7E7-6963-5E43-A6B7-0D8ACDDE9989}"/>
              </a:ext>
            </a:extLst>
          </p:cNvPr>
          <p:cNvSpPr>
            <a:spLocks noGrp="1"/>
          </p:cNvSpPr>
          <p:nvPr>
            <p:ph type="title"/>
          </p:nvPr>
        </p:nvSpPr>
        <p:spPr/>
        <p:txBody>
          <a:bodyPr/>
          <a:lstStyle/>
          <a:p>
            <a:r>
              <a:rPr lang="en-GB" dirty="0"/>
              <a:t>Hand Strapping/Gloves</a:t>
            </a:r>
          </a:p>
        </p:txBody>
      </p:sp>
      <p:pic>
        <p:nvPicPr>
          <p:cNvPr id="3" name="Picture 2" descr="IMG_0021">
            <a:extLst>
              <a:ext uri="{FF2B5EF4-FFF2-40B4-BE49-F238E27FC236}">
                <a16:creationId xmlns:a16="http://schemas.microsoft.com/office/drawing/2014/main" id="{88043762-CBF0-FE4E-A855-73ED7A862B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8625" y="4167793"/>
            <a:ext cx="2438400" cy="1877784"/>
          </a:xfrm>
          <a:prstGeom prst="rect">
            <a:avLst/>
          </a:prstGeom>
          <a:ln>
            <a:noFill/>
          </a:ln>
          <a:effectLst>
            <a:softEdge rad="112500"/>
          </a:effectLst>
        </p:spPr>
      </p:pic>
      <p:pic>
        <p:nvPicPr>
          <p:cNvPr id="5" name="Picture 4" descr="IMG_1326">
            <a:extLst>
              <a:ext uri="{FF2B5EF4-FFF2-40B4-BE49-F238E27FC236}">
                <a16:creationId xmlns:a16="http://schemas.microsoft.com/office/drawing/2014/main" id="{2AC5195F-44C1-C549-B126-046D13FACBF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8625" y="1943719"/>
            <a:ext cx="2438400" cy="1831975"/>
          </a:xfrm>
          <a:prstGeom prst="rect">
            <a:avLst/>
          </a:prstGeom>
          <a:ln>
            <a:noFill/>
          </a:ln>
          <a:effectLst>
            <a:softEdge rad="112500"/>
          </a:effectLst>
        </p:spPr>
      </p:pic>
      <p:pic>
        <p:nvPicPr>
          <p:cNvPr id="6" name="Picture 5" descr="IMG_1231">
            <a:extLst>
              <a:ext uri="{FF2B5EF4-FFF2-40B4-BE49-F238E27FC236}">
                <a16:creationId xmlns:a16="http://schemas.microsoft.com/office/drawing/2014/main" id="{00DF641F-304F-FD43-B7EB-E4732C1D305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5991" y="1894013"/>
            <a:ext cx="3813198" cy="4151564"/>
          </a:xfrm>
          <a:prstGeom prst="rect">
            <a:avLst/>
          </a:prstGeom>
          <a:ln>
            <a:noFill/>
          </a:ln>
          <a:effectLst>
            <a:softEdge rad="112500"/>
          </a:effectLst>
        </p:spPr>
      </p:pic>
      <p:pic>
        <p:nvPicPr>
          <p:cNvPr id="7" name="Picture 6" descr="D:\FISA\FISA Jury Instructions\Hand_Strap_02.jpg">
            <a:extLst>
              <a:ext uri="{FF2B5EF4-FFF2-40B4-BE49-F238E27FC236}">
                <a16:creationId xmlns:a16="http://schemas.microsoft.com/office/drawing/2014/main" id="{0DEBADD2-F8A0-1C4A-9ED7-162D16333C5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356" y="1926773"/>
            <a:ext cx="3813199" cy="4118804"/>
          </a:xfrm>
          <a:prstGeom prst="rect">
            <a:avLst/>
          </a:prstGeom>
          <a:noFill/>
          <a:ln>
            <a:noFill/>
          </a:ln>
          <a:effectLst>
            <a:softEdge rad="127000"/>
          </a:effectLst>
        </p:spPr>
      </p:pic>
    </p:spTree>
    <p:extLst>
      <p:ext uri="{BB962C8B-B14F-4D97-AF65-F5344CB8AC3E}">
        <p14:creationId xmlns:p14="http://schemas.microsoft.com/office/powerpoint/2010/main" val="2405719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B828D6-F24D-C44A-8E2D-B55DF9FD4911}"/>
              </a:ext>
            </a:extLst>
          </p:cNvPr>
          <p:cNvSpPr txBox="1">
            <a:spLocks/>
          </p:cNvSpPr>
          <p:nvPr/>
        </p:nvSpPr>
        <p:spPr>
          <a:xfrm>
            <a:off x="3962400" y="188914"/>
            <a:ext cx="6705600" cy="801687"/>
          </a:xfrm>
          <a:prstGeom prst="rect">
            <a:avLst/>
          </a:prstGeom>
        </p:spPr>
        <p:txBody>
          <a:bodyPr/>
          <a:lstStyle/>
          <a:p>
            <a:pPr eaLnBrk="1" hangingPunct="1">
              <a:defRPr/>
            </a:pPr>
            <a:r>
              <a:rPr lang="en-US" sz="4000" b="1" kern="0" dirty="0">
                <a:solidFill>
                  <a:schemeClr val="bg1"/>
                </a:solidFill>
                <a:latin typeface="Calibri" pitchFamily="34" charset="0"/>
                <a:ea typeface="MS PGothic" pitchFamily="34" charset="-128"/>
                <a:cs typeface="Calibri" pitchFamily="34" charset="0"/>
              </a:rPr>
              <a:t>Release of additional straps</a:t>
            </a:r>
          </a:p>
        </p:txBody>
      </p:sp>
      <p:pic>
        <p:nvPicPr>
          <p:cNvPr id="8" name="Strap release 01">
            <a:hlinkClick r:id="" action="ppaction://media"/>
            <a:extLst>
              <a:ext uri="{FF2B5EF4-FFF2-40B4-BE49-F238E27FC236}">
                <a16:creationId xmlns:a16="http://schemas.microsoft.com/office/drawing/2014/main" id="{2A20FFC1-C1F9-2F41-822D-2F790E63A8E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963" y="-51189"/>
            <a:ext cx="12281925" cy="6909189"/>
          </a:xfrm>
        </p:spPr>
      </p:pic>
    </p:spTree>
    <p:extLst>
      <p:ext uri="{BB962C8B-B14F-4D97-AF65-F5344CB8AC3E}">
        <p14:creationId xmlns:p14="http://schemas.microsoft.com/office/powerpoint/2010/main" val="523696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rthoses removal.mp4">
            <a:hlinkClick r:id="" action="ppaction://media"/>
            <a:extLst>
              <a:ext uri="{FF2B5EF4-FFF2-40B4-BE49-F238E27FC236}">
                <a16:creationId xmlns:a16="http://schemas.microsoft.com/office/drawing/2014/main" id="{3CAEC1BA-17C9-5C4F-A79A-14719F65A3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76" y="0"/>
            <a:ext cx="12225076" cy="6877209"/>
          </a:xfrm>
        </p:spPr>
      </p:pic>
    </p:spTree>
    <p:extLst>
      <p:ext uri="{BB962C8B-B14F-4D97-AF65-F5344CB8AC3E}">
        <p14:creationId xmlns:p14="http://schemas.microsoft.com/office/powerpoint/2010/main" val="13121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B38C-69D7-4946-AD7F-EE96722B4AB2}"/>
              </a:ext>
            </a:extLst>
          </p:cNvPr>
          <p:cNvSpPr>
            <a:spLocks noGrp="1"/>
          </p:cNvSpPr>
          <p:nvPr>
            <p:ph type="title"/>
          </p:nvPr>
        </p:nvSpPr>
        <p:spPr/>
        <p:txBody>
          <a:bodyPr/>
          <a:lstStyle/>
          <a:p>
            <a:r>
              <a:rPr lang="en-GB" dirty="0"/>
              <a:t>Visually impaired Aids</a:t>
            </a:r>
          </a:p>
        </p:txBody>
      </p:sp>
      <p:sp>
        <p:nvSpPr>
          <p:cNvPr id="3" name="Rectangle 2">
            <a:extLst>
              <a:ext uri="{FF2B5EF4-FFF2-40B4-BE49-F238E27FC236}">
                <a16:creationId xmlns:a16="http://schemas.microsoft.com/office/drawing/2014/main" id="{5C57BD42-4A56-D343-945E-A3319FA912FB}"/>
              </a:ext>
            </a:extLst>
          </p:cNvPr>
          <p:cNvSpPr>
            <a:spLocks noChangeArrowheads="1"/>
          </p:cNvSpPr>
          <p:nvPr/>
        </p:nvSpPr>
        <p:spPr bwMode="auto">
          <a:xfrm>
            <a:off x="609600" y="173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4" descr="http://www.concept2.com/files/images/service/software/ergchatter.jpg">
            <a:extLst>
              <a:ext uri="{FF2B5EF4-FFF2-40B4-BE49-F238E27FC236}">
                <a16:creationId xmlns:a16="http://schemas.microsoft.com/office/drawing/2014/main" id="{6F4EBEC2-CA1C-3F44-A0FB-247D2F4038D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99456" y="2271275"/>
            <a:ext cx="4209671" cy="2799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1225B8-D28B-0E41-B75E-9BD52A813940}"/>
              </a:ext>
            </a:extLst>
          </p:cNvPr>
          <p:cNvSpPr/>
          <p:nvPr/>
        </p:nvSpPr>
        <p:spPr>
          <a:xfrm>
            <a:off x="5309127" y="1739900"/>
            <a:ext cx="4896230" cy="1477328"/>
          </a:xfrm>
          <a:prstGeom prst="rect">
            <a:avLst/>
          </a:prstGeom>
        </p:spPr>
        <p:txBody>
          <a:bodyPr wrap="square">
            <a:spAutoFit/>
          </a:bodyPr>
          <a:lstStyle/>
          <a:p>
            <a:r>
              <a:rPr lang="en-GB" b="1" dirty="0">
                <a:solidFill>
                  <a:schemeClr val="tx2"/>
                </a:solidFill>
                <a:latin typeface="Microsoft Sans Serif" panose="020B0604020202020204" pitchFamily="34" charset="0"/>
                <a:cs typeface="Microsoft Sans Serif" panose="020B0604020202020204" pitchFamily="34" charset="0"/>
              </a:rPr>
              <a:t>ErgChatter</a:t>
            </a:r>
            <a:r>
              <a:rPr lang="en-GB" dirty="0">
                <a:solidFill>
                  <a:schemeClr val="tx2"/>
                </a:solidFill>
                <a:latin typeface="Microsoft Sans Serif" panose="020B0604020202020204" pitchFamily="34" charset="0"/>
                <a:cs typeface="Microsoft Sans Serif" panose="020B0604020202020204" pitchFamily="34" charset="0"/>
              </a:rPr>
              <a:t> is a free software tool that gives a voice to your PM3 or PM4. Perfect for rowers with visual impairment, ErgChatter announces your performance data at regular intervals as you row</a:t>
            </a:r>
          </a:p>
        </p:txBody>
      </p:sp>
      <p:sp>
        <p:nvSpPr>
          <p:cNvPr id="5" name="Rectangle 4">
            <a:extLst>
              <a:ext uri="{FF2B5EF4-FFF2-40B4-BE49-F238E27FC236}">
                <a16:creationId xmlns:a16="http://schemas.microsoft.com/office/drawing/2014/main" id="{2A1A3FC1-0488-9447-ABAC-E6947696DDB2}"/>
              </a:ext>
            </a:extLst>
          </p:cNvPr>
          <p:cNvSpPr/>
          <p:nvPr/>
        </p:nvSpPr>
        <p:spPr>
          <a:xfrm>
            <a:off x="5309128" y="3963938"/>
            <a:ext cx="4661190" cy="2585323"/>
          </a:xfrm>
          <a:prstGeom prst="rect">
            <a:avLst/>
          </a:prstGeom>
        </p:spPr>
        <p:txBody>
          <a:bodyPr wrap="square">
            <a:spAutoFit/>
          </a:bodyPr>
          <a:lstStyle/>
          <a:p>
            <a:r>
              <a:rPr lang="en-GB" b="1" dirty="0">
                <a:solidFill>
                  <a:schemeClr val="tx2"/>
                </a:solidFill>
                <a:latin typeface="Microsoft Sans Serif" panose="020B0604020202020204" pitchFamily="34" charset="0"/>
                <a:cs typeface="Microsoft Sans Serif" panose="020B0604020202020204" pitchFamily="34" charset="0"/>
              </a:rPr>
              <a:t>The Remote Coxswain </a:t>
            </a:r>
            <a:r>
              <a:rPr lang="en-GB" dirty="0">
                <a:solidFill>
                  <a:schemeClr val="tx2"/>
                </a:solidFill>
                <a:latin typeface="Microsoft Sans Serif" panose="020B0604020202020204" pitchFamily="34" charset="0"/>
                <a:cs typeface="Microsoft Sans Serif" panose="020B0604020202020204" pitchFamily="34" charset="0"/>
              </a:rPr>
              <a:t>is an affordable tool that allows those with sight disabilities to participate in recreational and competitive rowing. This innovative remote-controlled rudder ensures that the boat goes in the right direction, while the custom-fitted paddles let the rower know that they are gripping properly. This hardware can be retrofitted onto any racing shell.</a:t>
            </a:r>
          </a:p>
        </p:txBody>
      </p:sp>
    </p:spTree>
    <p:extLst>
      <p:ext uri="{BB962C8B-B14F-4D97-AF65-F5344CB8AC3E}">
        <p14:creationId xmlns:p14="http://schemas.microsoft.com/office/powerpoint/2010/main" val="3041975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6"/>
          <p:cNvSpPr txBox="1">
            <a:spLocks noChangeArrowheads="1"/>
          </p:cNvSpPr>
          <p:nvPr/>
        </p:nvSpPr>
        <p:spPr bwMode="auto">
          <a:xfrm>
            <a:off x="3321293" y="5684425"/>
            <a:ext cx="561902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fr-FR" sz="4400" i="1">
                <a:solidFill>
                  <a:prstClr val="white"/>
                </a:solidFill>
                <a:latin typeface="Arial" charset="0"/>
              </a:rPr>
              <a:t>Thank you!</a:t>
            </a:r>
          </a:p>
        </p:txBody>
      </p:sp>
      <p:pic>
        <p:nvPicPr>
          <p:cNvPr id="6"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384"/>
            <a:ext cx="12192000" cy="6885384"/>
          </a:xfrm>
          <a:prstGeom prst="rect">
            <a:avLst/>
          </a:prstGeom>
        </p:spPr>
      </p:pic>
      <p:sp>
        <p:nvSpPr>
          <p:cNvPr id="7" name="Title 1"/>
          <p:cNvSpPr txBox="1">
            <a:spLocks/>
          </p:cNvSpPr>
          <p:nvPr/>
        </p:nvSpPr>
        <p:spPr>
          <a:xfrm>
            <a:off x="4447308" y="4732444"/>
            <a:ext cx="6217227" cy="951981"/>
          </a:xfrm>
          <a:prstGeom prst="rect">
            <a:avLst/>
          </a:prstGeom>
          <a:solidFill>
            <a:schemeClr val="accent2">
              <a:alpha val="64000"/>
            </a:schemeClr>
          </a:solidFill>
          <a:ln>
            <a:noFill/>
          </a:ln>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Microsoft Sans Serif" panose="020B0604020202020204" pitchFamily="34" charset="0"/>
                <a:ea typeface="+mj-ea"/>
                <a:cs typeface="Microsoft Sans Serif" panose="020B0604020202020204" pitchFamily="34" charset="0"/>
              </a:defRPr>
            </a:lvl1pPr>
          </a:lstStyle>
          <a:p>
            <a:pPr algn="r"/>
            <a:r>
              <a:rPr lang="en-US"/>
              <a:t>Thank you !</a:t>
            </a:r>
            <a:endParaRPr lang="en-IN"/>
          </a:p>
        </p:txBody>
      </p:sp>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0315" y="116633"/>
            <a:ext cx="2842218" cy="1538757"/>
          </a:xfrm>
          <a:prstGeom prst="rect">
            <a:avLst/>
          </a:prstGeom>
        </p:spPr>
      </p:pic>
    </p:spTree>
    <p:extLst>
      <p:ext uri="{BB962C8B-B14F-4D97-AF65-F5344CB8AC3E}">
        <p14:creationId xmlns:p14="http://schemas.microsoft.com/office/powerpoint/2010/main" val="312161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437EE29-8C9E-7241-958C-8F8161C9EAEA}"/>
              </a:ext>
            </a:extLst>
          </p:cNvPr>
          <p:cNvSpPr>
            <a:spLocks noChangeArrowheads="1"/>
          </p:cNvSpPr>
          <p:nvPr/>
        </p:nvSpPr>
        <p:spPr bwMode="auto">
          <a:xfrm>
            <a:off x="1032735" y="1258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3" descr="Image result for para-rowing rigging">
            <a:extLst>
              <a:ext uri="{FF2B5EF4-FFF2-40B4-BE49-F238E27FC236}">
                <a16:creationId xmlns:a16="http://schemas.microsoft.com/office/drawing/2014/main" id="{F2921F8C-D36B-0141-88E2-76ABC16684E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35037" y="1258645"/>
            <a:ext cx="10321926" cy="542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72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9137-69A5-E545-8E69-8DFF669C7AA7}"/>
              </a:ext>
            </a:extLst>
          </p:cNvPr>
          <p:cNvSpPr>
            <a:spLocks noGrp="1"/>
          </p:cNvSpPr>
          <p:nvPr>
            <p:ph type="title"/>
          </p:nvPr>
        </p:nvSpPr>
        <p:spPr/>
        <p:txBody>
          <a:bodyPr/>
          <a:lstStyle/>
          <a:p>
            <a:r>
              <a:rPr lang="en-GB" dirty="0"/>
              <a:t>WHO ICF</a:t>
            </a:r>
          </a:p>
        </p:txBody>
      </p:sp>
      <p:sp>
        <p:nvSpPr>
          <p:cNvPr id="6" name="TextBox 5">
            <a:extLst>
              <a:ext uri="{FF2B5EF4-FFF2-40B4-BE49-F238E27FC236}">
                <a16:creationId xmlns:a16="http://schemas.microsoft.com/office/drawing/2014/main" id="{B961E450-B10A-284E-84AE-9C5703069A6B}"/>
              </a:ext>
            </a:extLst>
          </p:cNvPr>
          <p:cNvSpPr txBox="1"/>
          <p:nvPr/>
        </p:nvSpPr>
        <p:spPr>
          <a:xfrm>
            <a:off x="1273894" y="1541130"/>
            <a:ext cx="8696423" cy="5660011"/>
          </a:xfrm>
          <a:prstGeom prst="rect">
            <a:avLst/>
          </a:prstGeom>
          <a:noFill/>
        </p:spPr>
        <p:txBody>
          <a:bodyPr wrap="square" rtlCol="0">
            <a:spAutoFit/>
          </a:bodyPr>
          <a:lstStyle/>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The World Health Organisation developed the </a:t>
            </a:r>
            <a:r>
              <a:rPr lang="en-GB" b="1" dirty="0">
                <a:solidFill>
                  <a:schemeClr val="tx2"/>
                </a:solidFill>
                <a:latin typeface="Microsoft Sans Serif" panose="020B0604020202020204" pitchFamily="34" charset="0"/>
                <a:cs typeface="Microsoft Sans Serif" panose="020B0604020202020204" pitchFamily="34" charset="0"/>
              </a:rPr>
              <a:t>International Classification of Functioning, Disability and</a:t>
            </a:r>
            <a:r>
              <a:rPr lang="en-GB" dirty="0">
                <a:solidFill>
                  <a:schemeClr val="tx2"/>
                </a:solidFill>
                <a:latin typeface="Microsoft Sans Serif" panose="020B0604020202020204" pitchFamily="34" charset="0"/>
                <a:cs typeface="Microsoft Sans Serif" panose="020B0604020202020204" pitchFamily="34" charset="0"/>
              </a:rPr>
              <a:t> </a:t>
            </a:r>
            <a:r>
              <a:rPr lang="en-GB" b="1" dirty="0">
                <a:solidFill>
                  <a:schemeClr val="tx2"/>
                </a:solidFill>
                <a:latin typeface="Microsoft Sans Serif" panose="020B0604020202020204" pitchFamily="34" charset="0"/>
                <a:cs typeface="Microsoft Sans Serif" panose="020B0604020202020204" pitchFamily="34" charset="0"/>
              </a:rPr>
              <a:t>Health (ICF)</a:t>
            </a:r>
            <a:r>
              <a:rPr lang="en-GB" dirty="0">
                <a:solidFill>
                  <a:schemeClr val="tx2"/>
                </a:solidFill>
                <a:latin typeface="Microsoft Sans Serif" panose="020B0604020202020204" pitchFamily="34" charset="0"/>
                <a:cs typeface="Microsoft Sans Serif" panose="020B0604020202020204" pitchFamily="34" charset="0"/>
              </a:rPr>
              <a:t> as a way of documenting and categorising the function of all individuals with and without disabilities </a:t>
            </a:r>
            <a:r>
              <a:rPr lang="en-GB" i="1" dirty="0">
                <a:solidFill>
                  <a:schemeClr val="tx2"/>
                </a:solidFill>
                <a:latin typeface="Microsoft Sans Serif" panose="020B0604020202020204" pitchFamily="34" charset="0"/>
                <a:cs typeface="Microsoft Sans Serif" panose="020B0604020202020204" pitchFamily="34" charset="0"/>
              </a:rPr>
              <a:t>(World Health Organisation, 2002)</a:t>
            </a:r>
          </a:p>
          <a:p>
            <a:pPr marL="914400" lvl="3">
              <a:spcBef>
                <a:spcPct val="20000"/>
              </a:spcBef>
              <a:spcAft>
                <a:spcPts val="600"/>
              </a:spcAft>
              <a:buSzPct val="90000"/>
            </a:pPr>
            <a:endParaRPr lang="en-GB" i="1"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Body Function and structure</a:t>
            </a:r>
            <a:r>
              <a:rPr lang="en-GB" dirty="0">
                <a:solidFill>
                  <a:schemeClr val="tx2"/>
                </a:solidFill>
                <a:latin typeface="Microsoft Sans Serif" panose="020B0604020202020204" pitchFamily="34" charset="0"/>
                <a:cs typeface="Microsoft Sans Serif" panose="020B0604020202020204" pitchFamily="34" charset="0"/>
              </a:rPr>
              <a:t> - the functions that a body can perform based on physiology and anatomy: PR3; PR2; PR1 (legs-trunk-arms)</a:t>
            </a:r>
          </a:p>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Activity and participation</a:t>
            </a:r>
            <a:r>
              <a:rPr lang="en-GB" dirty="0">
                <a:solidFill>
                  <a:schemeClr val="tx2"/>
                </a:solidFill>
                <a:latin typeface="Microsoft Sans Serif" panose="020B0604020202020204" pitchFamily="34" charset="0"/>
                <a:cs typeface="Microsoft Sans Serif" panose="020B0604020202020204" pitchFamily="34" charset="0"/>
              </a:rPr>
              <a:t> - the activities or skills that can be performed and how those skills can be used to participate in Rowing</a:t>
            </a:r>
          </a:p>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Environment and context</a:t>
            </a:r>
            <a:r>
              <a:rPr lang="en-GB" dirty="0">
                <a:solidFill>
                  <a:schemeClr val="tx2"/>
                </a:solidFill>
                <a:latin typeface="Microsoft Sans Serif" panose="020B0604020202020204" pitchFamily="34" charset="0"/>
                <a:cs typeface="Microsoft Sans Serif" panose="020B0604020202020204" pitchFamily="34" charset="0"/>
              </a:rPr>
              <a:t> - the influence of factors external to the individual  i.e. wind, water</a:t>
            </a:r>
          </a:p>
          <a:p>
            <a:pPr marL="914400" lvl="3">
              <a:spcBef>
                <a:spcPct val="20000"/>
              </a:spcBef>
              <a:spcAft>
                <a:spcPts val="600"/>
              </a:spcAft>
              <a:buSzPct val="90000"/>
            </a:pPr>
            <a:endParaRPr lang="en-GB" i="1"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cs typeface="Microsoft Sans Serif" panose="020B0604020202020204" pitchFamily="34" charset="0"/>
            </a:endParaRPr>
          </a:p>
          <a:p>
            <a:r>
              <a:rPr lang="en-GB" i="1" dirty="0"/>
              <a:t> </a:t>
            </a:r>
            <a:endParaRPr lang="en-GB" dirty="0"/>
          </a:p>
        </p:txBody>
      </p:sp>
    </p:spTree>
    <p:extLst>
      <p:ext uri="{BB962C8B-B14F-4D97-AF65-F5344CB8AC3E}">
        <p14:creationId xmlns:p14="http://schemas.microsoft.com/office/powerpoint/2010/main" val="26894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134-C558-6747-85FC-15D00B3882C3}"/>
              </a:ext>
            </a:extLst>
          </p:cNvPr>
          <p:cNvSpPr>
            <a:spLocks noGrp="1"/>
          </p:cNvSpPr>
          <p:nvPr>
            <p:ph type="title"/>
          </p:nvPr>
        </p:nvSpPr>
        <p:spPr/>
        <p:txBody>
          <a:bodyPr/>
          <a:lstStyle/>
          <a:p>
            <a:r>
              <a:rPr lang="en-GB" dirty="0"/>
              <a:t>ICF Model Applied to Para-Rowing Equipment</a:t>
            </a:r>
          </a:p>
        </p:txBody>
      </p:sp>
      <p:sp>
        <p:nvSpPr>
          <p:cNvPr id="3" name="Rectangle 2">
            <a:extLst>
              <a:ext uri="{FF2B5EF4-FFF2-40B4-BE49-F238E27FC236}">
                <a16:creationId xmlns:a16="http://schemas.microsoft.com/office/drawing/2014/main" id="{C9508225-8DD9-9145-AE4F-5FABC10C01B4}"/>
              </a:ext>
            </a:extLst>
          </p:cNvPr>
          <p:cNvSpPr/>
          <p:nvPr/>
        </p:nvSpPr>
        <p:spPr>
          <a:xfrm>
            <a:off x="1369671" y="1720840"/>
            <a:ext cx="8725305" cy="4410438"/>
          </a:xfrm>
          <a:prstGeom prst="rect">
            <a:avLst/>
          </a:prstGeom>
        </p:spPr>
        <p:txBody>
          <a:bodyPr wrap="square">
            <a:spAutoFit/>
          </a:bodyPr>
          <a:lstStyle/>
          <a:p>
            <a:r>
              <a:rPr lang="en-GB" dirty="0">
                <a:solidFill>
                  <a:schemeClr val="tx2"/>
                </a:solidFill>
                <a:latin typeface="Microsoft Sans Serif" panose="020B0604020202020204" pitchFamily="34" charset="0"/>
                <a:cs typeface="Microsoft Sans Serif" panose="020B0604020202020204" pitchFamily="34" charset="0"/>
              </a:rPr>
              <a:t>This ICF model closely parallels the major categories of equipment that are used in rowing:</a:t>
            </a:r>
            <a:endParaRPr lang="en-GB" sz="2000" dirty="0">
              <a:solidFill>
                <a:schemeClr val="tx2"/>
              </a:solidFill>
              <a:latin typeface="Microsoft Sans Serif" panose="020B0604020202020204" pitchFamily="34" charset="0"/>
              <a:cs typeface="Microsoft Sans Serif" panose="020B0604020202020204" pitchFamily="34" charset="0"/>
            </a:endParaRPr>
          </a:p>
          <a:p>
            <a:r>
              <a:rPr lang="en-GB" dirty="0">
                <a:solidFill>
                  <a:schemeClr val="tx2"/>
                </a:solidFill>
                <a:latin typeface="Microsoft Sans Serif" panose="020B0604020202020204" pitchFamily="34" charset="0"/>
                <a:cs typeface="Microsoft Sans Serif" panose="020B0604020202020204" pitchFamily="34" charset="0"/>
              </a:rPr>
              <a:t> </a:t>
            </a: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Personal equipment </a:t>
            </a:r>
            <a:r>
              <a:rPr lang="en-GB" dirty="0">
                <a:solidFill>
                  <a:schemeClr val="tx2"/>
                </a:solidFill>
                <a:latin typeface="Microsoft Sans Serif" panose="020B0604020202020204" pitchFamily="34" charset="0"/>
                <a:cs typeface="Microsoft Sans Serif" panose="020B0604020202020204" pitchFamily="34" charset="0"/>
              </a:rPr>
              <a:t>- something that the rower wears designed to enhance body function such as prosthetic limb or orthosis</a:t>
            </a:r>
          </a:p>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Activity-specific equipment </a:t>
            </a:r>
            <a:r>
              <a:rPr lang="en-GB" dirty="0">
                <a:solidFill>
                  <a:schemeClr val="tx2"/>
                </a:solidFill>
                <a:latin typeface="Microsoft Sans Serif" panose="020B0604020202020204" pitchFamily="34" charset="0"/>
                <a:cs typeface="Microsoft Sans Serif" panose="020B0604020202020204" pitchFamily="34" charset="0"/>
              </a:rPr>
              <a:t>- designed to enhance the performance of an activity or participation in a specific sport: postural support seat, pontoons, strapping, prosthesis etc</a:t>
            </a:r>
          </a:p>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b="1" dirty="0">
                <a:solidFill>
                  <a:schemeClr val="tx2"/>
                </a:solidFill>
                <a:latin typeface="Microsoft Sans Serif" panose="020B0604020202020204" pitchFamily="34" charset="0"/>
                <a:cs typeface="Microsoft Sans Serif" panose="020B0604020202020204" pitchFamily="34" charset="0"/>
              </a:rPr>
              <a:t>Environmental technology </a:t>
            </a:r>
            <a:r>
              <a:rPr lang="en-GB" dirty="0">
                <a:solidFill>
                  <a:schemeClr val="tx2"/>
                </a:solidFill>
                <a:latin typeface="Microsoft Sans Serif" panose="020B0604020202020204" pitchFamily="34" charset="0"/>
                <a:cs typeface="Microsoft Sans Serif" panose="020B0604020202020204" pitchFamily="34" charset="0"/>
              </a:rPr>
              <a:t>- used to modify the facilities or environment in which the sport is played, such as access to water</a:t>
            </a:r>
            <a:endParaRPr lang="en-GB" sz="2000" dirty="0">
              <a:solidFill>
                <a:schemeClr val="tx2"/>
              </a:solidFill>
              <a:latin typeface="Microsoft Sans Serif" panose="020B0604020202020204" pitchFamily="34" charset="0"/>
              <a:cs typeface="Microsoft Sans Serif" panose="020B0604020202020204" pitchFamily="34" charset="0"/>
            </a:endParaRPr>
          </a:p>
          <a:p>
            <a:pPr marL="914400" lvl="3">
              <a:spcBef>
                <a:spcPct val="20000"/>
              </a:spcBef>
              <a:spcAft>
                <a:spcPts val="600"/>
              </a:spcAft>
              <a:buSzPct val="90000"/>
            </a:pPr>
            <a:endParaRPr lang="en-GB" dirty="0">
              <a:solidFill>
                <a:srgbClr val="1F497D"/>
              </a:solidFill>
              <a:effectLst/>
              <a:latin typeface="Helvetica" pitchFamily="2" charset="0"/>
            </a:endParaRPr>
          </a:p>
        </p:txBody>
      </p:sp>
    </p:spTree>
    <p:extLst>
      <p:ext uri="{BB962C8B-B14F-4D97-AF65-F5344CB8AC3E}">
        <p14:creationId xmlns:p14="http://schemas.microsoft.com/office/powerpoint/2010/main" val="822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579-B96B-0643-8B3C-A4DEA3C145D9}"/>
              </a:ext>
            </a:extLst>
          </p:cNvPr>
          <p:cNvSpPr>
            <a:spLocks noGrp="1"/>
          </p:cNvSpPr>
          <p:nvPr>
            <p:ph type="title"/>
          </p:nvPr>
        </p:nvSpPr>
        <p:spPr/>
        <p:txBody>
          <a:bodyPr/>
          <a:lstStyle/>
          <a:p>
            <a:r>
              <a:rPr lang="en-GB" dirty="0"/>
              <a:t>PR3</a:t>
            </a:r>
          </a:p>
        </p:txBody>
      </p:sp>
      <p:sp>
        <p:nvSpPr>
          <p:cNvPr id="4" name="Rectangle 2">
            <a:extLst>
              <a:ext uri="{FF2B5EF4-FFF2-40B4-BE49-F238E27FC236}">
                <a16:creationId xmlns:a16="http://schemas.microsoft.com/office/drawing/2014/main" id="{964919A9-89B7-E143-BE39-D7AEDB78C372}"/>
              </a:ext>
            </a:extLst>
          </p:cNvPr>
          <p:cNvSpPr>
            <a:spLocks noChangeArrowheads="1"/>
          </p:cNvSpPr>
          <p:nvPr/>
        </p:nvSpPr>
        <p:spPr bwMode="auto">
          <a:xfrm>
            <a:off x="1280159" y="39047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descr="gallery image">
            <a:extLst>
              <a:ext uri="{FF2B5EF4-FFF2-40B4-BE49-F238E27FC236}">
                <a16:creationId xmlns:a16="http://schemas.microsoft.com/office/drawing/2014/main" id="{F9A5A315-2C72-134C-B5A9-C8DEF05D5C5F}"/>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0853" y="1923492"/>
            <a:ext cx="5215612" cy="3962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AAF03CF-6538-494A-BF77-A3D61831AD10}"/>
              </a:ext>
            </a:extLst>
          </p:cNvPr>
          <p:cNvSpPr/>
          <p:nvPr/>
        </p:nvSpPr>
        <p:spPr>
          <a:xfrm>
            <a:off x="5780213" y="1577781"/>
            <a:ext cx="4424491" cy="4976747"/>
          </a:xfrm>
          <a:prstGeom prst="rect">
            <a:avLst/>
          </a:prstGeom>
        </p:spPr>
        <p:txBody>
          <a:bodyPr wrap="square">
            <a:spAutoFit/>
          </a:bodyPr>
          <a:lstStyle/>
          <a:p>
            <a:pPr>
              <a:spcAft>
                <a:spcPts val="0"/>
              </a:spcAft>
            </a:pPr>
            <a:r>
              <a:rPr lang="en-GB" b="1"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PR3</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a:spcAft>
                <a:spcPts val="0"/>
              </a:spcAft>
            </a:pPr>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When considering a suitable boat for PR3 athletes many of the principles that apply to able bodied rigging set-ups will apply.</a:t>
            </a:r>
          </a:p>
          <a:p>
            <a:pPr>
              <a:spcAft>
                <a:spcPts val="0"/>
              </a:spcAft>
            </a:pPr>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Considerations should be given to the following:</a:t>
            </a:r>
          </a:p>
          <a:p>
            <a:pPr marL="1257300" lvl="3" indent="-342900">
              <a:spcBef>
                <a:spcPct val="20000"/>
              </a:spcBef>
              <a:spcAft>
                <a:spcPts val="600"/>
              </a:spcAft>
              <a:buSzPct val="90000"/>
              <a:buBlip>
                <a:blip r:embed="rId5"/>
              </a:buBlip>
            </a:pPr>
            <a:r>
              <a:rPr lang="en-GB" dirty="0">
                <a:solidFill>
                  <a:schemeClr val="tx2"/>
                </a:solidFill>
                <a:latin typeface="Microsoft Sans Serif" panose="020B0604020202020204" pitchFamily="34" charset="0"/>
                <a:ea typeface="Symbol" pitchFamily="2" charset="2"/>
                <a:cs typeface="Microsoft Sans Serif" panose="020B0604020202020204" pitchFamily="34" charset="0"/>
              </a:rPr>
              <a:t>Mixed gender crews (strength, height, stroke length)</a:t>
            </a:r>
          </a:p>
          <a:p>
            <a:pPr marL="1257300" lvl="3" indent="-342900">
              <a:spcBef>
                <a:spcPct val="20000"/>
              </a:spcBef>
              <a:spcAft>
                <a:spcPts val="600"/>
              </a:spcAft>
              <a:buSzPct val="90000"/>
              <a:buBlip>
                <a:blip r:embed="rId5"/>
              </a:buBlip>
            </a:pPr>
            <a:r>
              <a:rPr lang="en-GB" dirty="0">
                <a:solidFill>
                  <a:schemeClr val="tx2"/>
                </a:solidFill>
                <a:latin typeface="Microsoft Sans Serif" panose="020B0604020202020204" pitchFamily="34" charset="0"/>
                <a:ea typeface="Symbol" pitchFamily="2" charset="2"/>
                <a:cs typeface="Microsoft Sans Serif" panose="020B0604020202020204" pitchFamily="34" charset="0"/>
              </a:rPr>
              <a:t>Disability mix within boat (physical, visual, learning)</a:t>
            </a:r>
          </a:p>
          <a:p>
            <a:pPr marL="1257300" lvl="3" indent="-342900">
              <a:spcBef>
                <a:spcPct val="20000"/>
              </a:spcBef>
              <a:spcAft>
                <a:spcPts val="600"/>
              </a:spcAft>
              <a:buSzPct val="90000"/>
              <a:buBlip>
                <a:blip r:embed="rId5"/>
              </a:buBlip>
            </a:pPr>
            <a:r>
              <a:rPr lang="en-GB" dirty="0">
                <a:solidFill>
                  <a:schemeClr val="tx2"/>
                </a:solidFill>
                <a:latin typeface="Microsoft Sans Serif" panose="020B0604020202020204" pitchFamily="34" charset="0"/>
                <a:ea typeface="Symbol" pitchFamily="2" charset="2"/>
                <a:cs typeface="Microsoft Sans Serif" panose="020B0604020202020204" pitchFamily="34" charset="0"/>
              </a:rPr>
              <a:t>Mobility range of athlete </a:t>
            </a:r>
          </a:p>
          <a:p>
            <a:pPr marL="1257300" lvl="3" indent="-342900">
              <a:spcBef>
                <a:spcPct val="20000"/>
              </a:spcBef>
              <a:spcAft>
                <a:spcPts val="600"/>
              </a:spcAft>
              <a:buSzPct val="90000"/>
              <a:buBlip>
                <a:blip r:embed="rId5"/>
              </a:buBlip>
            </a:pPr>
            <a:r>
              <a:rPr lang="en-GB" dirty="0">
                <a:solidFill>
                  <a:schemeClr val="tx2"/>
                </a:solidFill>
                <a:latin typeface="Microsoft Sans Serif" panose="020B0604020202020204" pitchFamily="34" charset="0"/>
                <a:ea typeface="Symbol" pitchFamily="2" charset="2"/>
                <a:cs typeface="Microsoft Sans Serif" panose="020B0604020202020204" pitchFamily="34" charset="0"/>
              </a:rPr>
              <a:t>Use of orthotics or prosthetics for amputees and the effect of these on their stroke length and balance</a:t>
            </a:r>
            <a:endParaRPr lang="en-GB" dirty="0">
              <a:solidFill>
                <a:schemeClr val="tx2"/>
              </a:solidFill>
              <a:effectLst/>
              <a:latin typeface="Microsoft Sans Serif" panose="020B0604020202020204" pitchFamily="34" charset="0"/>
              <a:ea typeface="Symbol" pitchFamily="2" charset="2"/>
              <a:cs typeface="Microsoft Sans Serif" panose="020B0604020202020204" pitchFamily="34" charset="0"/>
            </a:endParaRPr>
          </a:p>
        </p:txBody>
      </p:sp>
    </p:spTree>
    <p:extLst>
      <p:ext uri="{BB962C8B-B14F-4D97-AF65-F5344CB8AC3E}">
        <p14:creationId xmlns:p14="http://schemas.microsoft.com/office/powerpoint/2010/main" val="16112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579-B96B-0643-8B3C-A4DEA3C145D9}"/>
              </a:ext>
            </a:extLst>
          </p:cNvPr>
          <p:cNvSpPr>
            <a:spLocks noGrp="1"/>
          </p:cNvSpPr>
          <p:nvPr>
            <p:ph type="title"/>
          </p:nvPr>
        </p:nvSpPr>
        <p:spPr/>
        <p:txBody>
          <a:bodyPr/>
          <a:lstStyle/>
          <a:p>
            <a:r>
              <a:rPr lang="en-GB" dirty="0"/>
              <a:t>PR2</a:t>
            </a:r>
          </a:p>
        </p:txBody>
      </p:sp>
      <p:sp>
        <p:nvSpPr>
          <p:cNvPr id="3" name="Rectangle 2">
            <a:extLst>
              <a:ext uri="{FF2B5EF4-FFF2-40B4-BE49-F238E27FC236}">
                <a16:creationId xmlns:a16="http://schemas.microsoft.com/office/drawing/2014/main" id="{21F6EFB8-A3DE-6846-9C0E-9FAED6D25B23}"/>
              </a:ext>
            </a:extLst>
          </p:cNvPr>
          <p:cNvSpPr/>
          <p:nvPr/>
        </p:nvSpPr>
        <p:spPr>
          <a:xfrm>
            <a:off x="1280159" y="1136300"/>
            <a:ext cx="8839201" cy="1200329"/>
          </a:xfrm>
          <a:prstGeom prst="rect">
            <a:avLst/>
          </a:prstGeom>
        </p:spPr>
        <p:txBody>
          <a:bodyPr wrap="square">
            <a:spAutoFit/>
          </a:bodyPr>
          <a:lstStyle/>
          <a:p>
            <a:pPr>
              <a:spcAft>
                <a:spcPts val="0"/>
              </a:spcAft>
            </a:pPr>
            <a:r>
              <a:rPr lang="en-GB" dirty="0">
                <a:solidFill>
                  <a:schemeClr val="tx2"/>
                </a:solidFill>
                <a:latin typeface="Microsoft Sans Serif" panose="020B0604020202020204" pitchFamily="34" charset="0"/>
                <a:cs typeface="Microsoft Sans Serif" panose="020B0604020202020204" pitchFamily="34" charset="0"/>
              </a:rPr>
              <a:t>PR2 rowers are required to comply with the following –</a:t>
            </a:r>
          </a:p>
          <a:p>
            <a:pPr>
              <a:spcAft>
                <a:spcPts val="0"/>
              </a:spcAft>
            </a:pPr>
            <a:endParaRPr lang="en-GB" dirty="0">
              <a:solidFill>
                <a:schemeClr val="tx2"/>
              </a:solidFill>
              <a:latin typeface="Microsoft Sans Serif" panose="020B0604020202020204" pitchFamily="34" charset="0"/>
              <a:cs typeface="Microsoft Sans Serif" panose="020B0604020202020204" pitchFamily="34" charset="0"/>
            </a:endParaRPr>
          </a:p>
          <a:p>
            <a:pPr>
              <a:spcAft>
                <a:spcPts val="0"/>
              </a:spcAft>
            </a:pPr>
            <a:r>
              <a:rPr lang="en-GB" u="sng" dirty="0">
                <a:solidFill>
                  <a:srgbClr val="0070C0"/>
                </a:solidFill>
                <a:hlinkClick r:id="rId3">
                  <a:extLst>
                    <a:ext uri="{A12FA001-AC4F-418D-AE19-62706E023703}">
                      <ahyp:hlinkClr xmlns:ahyp="http://schemas.microsoft.com/office/drawing/2018/hyperlinkcolor" val="tx"/>
                    </a:ext>
                  </a:extLst>
                </a:hlinkClick>
              </a:rPr>
              <a:t>http://www.worldrowing.com/mm//Document/General/General/13/08/95/Appendix18-ParaCompetition2018update_Neutral.pdf</a:t>
            </a:r>
            <a:endParaRPr lang="en-GB" dirty="0">
              <a:solidFill>
                <a:srgbClr val="0070C0"/>
              </a:solidFill>
              <a:effectLst/>
              <a:latin typeface="Microsoft Sans Serif" panose="020B0604020202020204" pitchFamily="34" charset="0"/>
              <a:ea typeface="Calibri" panose="020F0502020204030204" pitchFamily="34" charset="0"/>
              <a:cs typeface="Microsoft Sans Serif" panose="020B0604020202020204" pitchFamily="34" charset="0"/>
            </a:endParaRPr>
          </a:p>
        </p:txBody>
      </p:sp>
      <p:sp>
        <p:nvSpPr>
          <p:cNvPr id="4" name="Rectangle 2">
            <a:extLst>
              <a:ext uri="{FF2B5EF4-FFF2-40B4-BE49-F238E27FC236}">
                <a16:creationId xmlns:a16="http://schemas.microsoft.com/office/drawing/2014/main" id="{964919A9-89B7-E143-BE39-D7AEDB78C372}"/>
              </a:ext>
            </a:extLst>
          </p:cNvPr>
          <p:cNvSpPr>
            <a:spLocks noChangeArrowheads="1"/>
          </p:cNvSpPr>
          <p:nvPr/>
        </p:nvSpPr>
        <p:spPr bwMode="auto">
          <a:xfrm>
            <a:off x="1280159" y="39047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4AAF03CF-6538-494A-BF77-A3D61831AD10}"/>
              </a:ext>
            </a:extLst>
          </p:cNvPr>
          <p:cNvSpPr/>
          <p:nvPr/>
        </p:nvSpPr>
        <p:spPr>
          <a:xfrm>
            <a:off x="4848041" y="2770385"/>
            <a:ext cx="5271319" cy="3102388"/>
          </a:xfrm>
          <a:prstGeom prst="rect">
            <a:avLst/>
          </a:prstGeom>
        </p:spPr>
        <p:txBody>
          <a:bodyPr wrap="square">
            <a:spAutoFit/>
          </a:bodyPr>
          <a:lstStyle/>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Fixed seat</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Knee strap (optional)</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Lap/hip strap (optional)</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Seat back may be removed</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Rigger with reduced span</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Shorter overall length of oars/sculls and reduced inboard </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Pontoons optional</a:t>
            </a:r>
            <a:endParaRPr lang="en-GB" sz="2000" dirty="0">
              <a:solidFill>
                <a:schemeClr val="tx2"/>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FA929E65-E953-A647-8C6D-2C0971B549EC}"/>
              </a:ext>
            </a:extLst>
          </p:cNvPr>
          <p:cNvPicPr>
            <a:picLocks noChangeAspect="1"/>
          </p:cNvPicPr>
          <p:nvPr/>
        </p:nvPicPr>
        <p:blipFill>
          <a:blip r:embed="rId5"/>
          <a:stretch>
            <a:fillRect/>
          </a:stretch>
        </p:blipFill>
        <p:spPr>
          <a:xfrm>
            <a:off x="1280159" y="3030398"/>
            <a:ext cx="4158039" cy="2582361"/>
          </a:xfrm>
          <a:prstGeom prst="rect">
            <a:avLst/>
          </a:prstGeom>
        </p:spPr>
      </p:pic>
    </p:spTree>
    <p:extLst>
      <p:ext uri="{BB962C8B-B14F-4D97-AF65-F5344CB8AC3E}">
        <p14:creationId xmlns:p14="http://schemas.microsoft.com/office/powerpoint/2010/main" val="122075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D579-B96B-0643-8B3C-A4DEA3C145D9}"/>
              </a:ext>
            </a:extLst>
          </p:cNvPr>
          <p:cNvSpPr>
            <a:spLocks noGrp="1"/>
          </p:cNvSpPr>
          <p:nvPr>
            <p:ph type="title"/>
          </p:nvPr>
        </p:nvSpPr>
        <p:spPr/>
        <p:txBody>
          <a:bodyPr/>
          <a:lstStyle/>
          <a:p>
            <a:r>
              <a:rPr lang="en-GB" dirty="0"/>
              <a:t>PR1</a:t>
            </a:r>
          </a:p>
        </p:txBody>
      </p:sp>
      <p:sp>
        <p:nvSpPr>
          <p:cNvPr id="3" name="Rectangle 2">
            <a:extLst>
              <a:ext uri="{FF2B5EF4-FFF2-40B4-BE49-F238E27FC236}">
                <a16:creationId xmlns:a16="http://schemas.microsoft.com/office/drawing/2014/main" id="{21F6EFB8-A3DE-6846-9C0E-9FAED6D25B23}"/>
              </a:ext>
            </a:extLst>
          </p:cNvPr>
          <p:cNvSpPr/>
          <p:nvPr/>
        </p:nvSpPr>
        <p:spPr>
          <a:xfrm>
            <a:off x="1146046" y="1174758"/>
            <a:ext cx="8824271" cy="2031325"/>
          </a:xfrm>
          <a:prstGeom prst="rect">
            <a:avLst/>
          </a:prstGeom>
        </p:spPr>
        <p:txBody>
          <a:bodyPr wrap="square">
            <a:spAutoFit/>
          </a:bodyPr>
          <a:lstStyle/>
          <a:p>
            <a:pPr>
              <a:spcAft>
                <a:spcPts val="0"/>
              </a:spcAft>
            </a:pPr>
            <a:endParaRPr lang="en-GB" dirty="0">
              <a:solidFill>
                <a:schemeClr val="tx2"/>
              </a:solidFill>
              <a:latin typeface="Microsoft Sans Serif" panose="020B0604020202020204" pitchFamily="34" charset="0"/>
              <a:cs typeface="Microsoft Sans Serif" panose="020B0604020202020204" pitchFamily="34" charset="0"/>
            </a:endParaRPr>
          </a:p>
          <a:p>
            <a:r>
              <a:rPr lang="en-GB" dirty="0">
                <a:solidFill>
                  <a:schemeClr val="tx2"/>
                </a:solidFill>
                <a:latin typeface="Microsoft Sans Serif" panose="020B0604020202020204" pitchFamily="34" charset="0"/>
                <a:cs typeface="Microsoft Sans Serif" panose="020B0604020202020204" pitchFamily="34" charset="0"/>
              </a:rPr>
              <a:t>The seat itself and the rigger design of the Standard PR1 single scull are not restricted, except that the design of the rigger must allow the stabilising pontoons to be correctly fixed. </a:t>
            </a:r>
          </a:p>
          <a:p>
            <a:endParaRPr lang="en-GB" dirty="0">
              <a:solidFill>
                <a:schemeClr val="tx2"/>
              </a:solidFill>
              <a:latin typeface="Microsoft Sans Serif" panose="020B0604020202020204" pitchFamily="34" charset="0"/>
              <a:cs typeface="Microsoft Sans Serif" panose="020B0604020202020204" pitchFamily="34" charset="0"/>
            </a:endParaRPr>
          </a:p>
          <a:p>
            <a:pPr>
              <a:spcAft>
                <a:spcPts val="0"/>
              </a:spcAft>
            </a:pPr>
            <a:r>
              <a:rPr lang="en-GB" dirty="0">
                <a:solidFill>
                  <a:srgbClr val="0070C0"/>
                </a:solidFill>
              </a:rPr>
              <a:t>h</a:t>
            </a:r>
            <a:r>
              <a:rPr lang="en-GB" u="sng" dirty="0">
                <a:solidFill>
                  <a:srgbClr val="0070C0"/>
                </a:solidFill>
                <a:hlinkClick r:id="rId3">
                  <a:extLst>
                    <a:ext uri="{A12FA001-AC4F-418D-AE19-62706E023703}">
                      <ahyp:hlinkClr xmlns:ahyp="http://schemas.microsoft.com/office/drawing/2018/hyperlinkcolor" val="tx"/>
                    </a:ext>
                  </a:extLst>
                </a:hlinkClick>
              </a:rPr>
              <a:t>ttp://www.worldrowing.com/mm//Document/General/General/13/08/95/Appendix18-ParaCompetition2018update_Neutral.pdf</a:t>
            </a:r>
            <a:endParaRPr lang="en-GB" dirty="0">
              <a:solidFill>
                <a:srgbClr val="0070C0"/>
              </a:solidFill>
              <a:effectLst/>
              <a:latin typeface="Microsoft Sans Serif" panose="020B0604020202020204" pitchFamily="34" charset="0"/>
              <a:ea typeface="Calibri" panose="020F0502020204030204" pitchFamily="34" charset="0"/>
              <a:cs typeface="Microsoft Sans Serif" panose="020B0604020202020204" pitchFamily="34" charset="0"/>
            </a:endParaRPr>
          </a:p>
        </p:txBody>
      </p:sp>
      <p:sp>
        <p:nvSpPr>
          <p:cNvPr id="4" name="Rectangle 2">
            <a:extLst>
              <a:ext uri="{FF2B5EF4-FFF2-40B4-BE49-F238E27FC236}">
                <a16:creationId xmlns:a16="http://schemas.microsoft.com/office/drawing/2014/main" id="{964919A9-89B7-E143-BE39-D7AEDB78C372}"/>
              </a:ext>
            </a:extLst>
          </p:cNvPr>
          <p:cNvSpPr>
            <a:spLocks noChangeArrowheads="1"/>
          </p:cNvSpPr>
          <p:nvPr/>
        </p:nvSpPr>
        <p:spPr bwMode="auto">
          <a:xfrm>
            <a:off x="1280159" y="39047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4AAF03CF-6538-494A-BF77-A3D61831AD10}"/>
              </a:ext>
            </a:extLst>
          </p:cNvPr>
          <p:cNvSpPr/>
          <p:nvPr/>
        </p:nvSpPr>
        <p:spPr>
          <a:xfrm>
            <a:off x="5462017" y="3115556"/>
            <a:ext cx="4508300" cy="2970044"/>
          </a:xfrm>
          <a:prstGeom prst="rect">
            <a:avLst/>
          </a:prstGeom>
        </p:spPr>
        <p:txBody>
          <a:bodyPr wrap="square">
            <a:spAutoFit/>
          </a:bodyPr>
          <a:lstStyle/>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Fixed seat</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Chest strap (required)</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Knee strap (optional) over thighs as close to the knee as possible</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Pontoons (required) </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Narrow span rigger</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Shorter oars (no overlap)</a:t>
            </a:r>
            <a:endParaRPr lang="en-GB" sz="2000" dirty="0">
              <a:solidFill>
                <a:schemeClr val="tx2"/>
              </a:solidFill>
              <a:latin typeface="Microsoft Sans Serif" panose="020B0604020202020204" pitchFamily="34" charset="0"/>
              <a:cs typeface="Microsoft Sans Serif" panose="020B0604020202020204" pitchFamily="34" charset="0"/>
            </a:endParaRPr>
          </a:p>
        </p:txBody>
      </p:sp>
      <p:pic>
        <p:nvPicPr>
          <p:cNvPr id="7" name="Picture 6" descr="C:\Users\goodey\Pictures\My Pictures - Rowing\Rowing\British Rowing Manual\Adaptive Equipment\Wintech_1x.jpg">
            <a:extLst>
              <a:ext uri="{FF2B5EF4-FFF2-40B4-BE49-F238E27FC236}">
                <a16:creationId xmlns:a16="http://schemas.microsoft.com/office/drawing/2014/main" id="{436FB83A-2A8E-CA46-B7B9-F77DBB497FD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239" y="3372249"/>
            <a:ext cx="4937761" cy="2456658"/>
          </a:xfrm>
          <a:prstGeom prst="rect">
            <a:avLst/>
          </a:prstGeom>
          <a:noFill/>
          <a:ln>
            <a:noFill/>
          </a:ln>
          <a:effectLst>
            <a:softEdge rad="63500"/>
          </a:effectLst>
        </p:spPr>
      </p:pic>
    </p:spTree>
    <p:extLst>
      <p:ext uri="{BB962C8B-B14F-4D97-AF65-F5344CB8AC3E}">
        <p14:creationId xmlns:p14="http://schemas.microsoft.com/office/powerpoint/2010/main" val="298486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DF78-54B5-BE4A-A856-8CD1C9AD088D}"/>
              </a:ext>
            </a:extLst>
          </p:cNvPr>
          <p:cNvSpPr>
            <a:spLocks noGrp="1"/>
          </p:cNvSpPr>
          <p:nvPr>
            <p:ph type="title"/>
          </p:nvPr>
        </p:nvSpPr>
        <p:spPr/>
        <p:txBody>
          <a:bodyPr/>
          <a:lstStyle/>
          <a:p>
            <a:r>
              <a:rPr lang="en-GB" dirty="0"/>
              <a:t>Pontoons</a:t>
            </a:r>
          </a:p>
        </p:txBody>
      </p:sp>
      <p:pic>
        <p:nvPicPr>
          <p:cNvPr id="3" name="Picture 2" descr="Pascale 1">
            <a:extLst>
              <a:ext uri="{FF2B5EF4-FFF2-40B4-BE49-F238E27FC236}">
                <a16:creationId xmlns:a16="http://schemas.microsoft.com/office/drawing/2014/main" id="{F181746F-B49D-D040-9FDC-50D4B675D5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0623" y="1293542"/>
            <a:ext cx="4572001" cy="3016384"/>
          </a:xfrm>
          <a:prstGeom prst="rect">
            <a:avLst/>
          </a:prstGeom>
          <a:noFill/>
          <a:ln w="38100" cmpd="sng">
            <a:solidFill>
              <a:srgbClr val="000000"/>
            </a:solidFill>
            <a:miter lim="800000"/>
            <a:headEnd/>
            <a:tailEnd/>
          </a:ln>
          <a:effectLst>
            <a:softEdge rad="127000"/>
          </a:effectLst>
        </p:spPr>
      </p:pic>
      <p:pic>
        <p:nvPicPr>
          <p:cNvPr id="4" name="Picture 3" descr="WT Pontoon in water-side">
            <a:extLst>
              <a:ext uri="{FF2B5EF4-FFF2-40B4-BE49-F238E27FC236}">
                <a16:creationId xmlns:a16="http://schemas.microsoft.com/office/drawing/2014/main" id="{757D1F44-71B4-8C4E-A23D-480A0AA13E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0624" y="4615182"/>
            <a:ext cx="4572000" cy="1941734"/>
          </a:xfrm>
          <a:prstGeom prst="rect">
            <a:avLst/>
          </a:prstGeom>
          <a:noFill/>
          <a:ln w="38100" cmpd="sng">
            <a:solidFill>
              <a:srgbClr val="000000"/>
            </a:solidFill>
            <a:miter lim="800000"/>
            <a:headEnd/>
            <a:tailEnd/>
          </a:ln>
          <a:effectLst>
            <a:softEdge rad="127000"/>
          </a:effectLst>
        </p:spPr>
      </p:pic>
    </p:spTree>
    <p:extLst>
      <p:ext uri="{BB962C8B-B14F-4D97-AF65-F5344CB8AC3E}">
        <p14:creationId xmlns:p14="http://schemas.microsoft.com/office/powerpoint/2010/main" val="45927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8B61-AE10-FE42-A851-123D64B90A54}"/>
              </a:ext>
            </a:extLst>
          </p:cNvPr>
          <p:cNvSpPr>
            <a:spLocks noGrp="1"/>
          </p:cNvSpPr>
          <p:nvPr>
            <p:ph type="title"/>
          </p:nvPr>
        </p:nvSpPr>
        <p:spPr/>
        <p:txBody>
          <a:bodyPr/>
          <a:lstStyle/>
          <a:p>
            <a:r>
              <a:rPr lang="en-GB" dirty="0"/>
              <a:t>Seats</a:t>
            </a:r>
          </a:p>
        </p:txBody>
      </p:sp>
      <p:sp>
        <p:nvSpPr>
          <p:cNvPr id="3" name="Rectangle 2">
            <a:extLst>
              <a:ext uri="{FF2B5EF4-FFF2-40B4-BE49-F238E27FC236}">
                <a16:creationId xmlns:a16="http://schemas.microsoft.com/office/drawing/2014/main" id="{F5D8E5AE-6752-6846-B8C3-56BB427F733C}"/>
              </a:ext>
            </a:extLst>
          </p:cNvPr>
          <p:cNvSpPr/>
          <p:nvPr/>
        </p:nvSpPr>
        <p:spPr>
          <a:xfrm>
            <a:off x="1744436" y="5046709"/>
            <a:ext cx="8703128" cy="646331"/>
          </a:xfrm>
          <a:prstGeom prst="rect">
            <a:avLst/>
          </a:prstGeom>
        </p:spPr>
        <p:txBody>
          <a:bodyPr wrap="square">
            <a:spAutoFit/>
          </a:bodyPr>
          <a:lstStyle/>
          <a:p>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Adaptive Rowers in the PR1 category are likely to have compromised sitting balance and require a postural support seat on the rowing ergometer and in the boat. </a:t>
            </a:r>
            <a:endParaRPr lang="en-GB" dirty="0">
              <a:solidFill>
                <a:schemeClr val="tx2"/>
              </a:solidFill>
              <a:latin typeface="Microsoft Sans Serif" panose="020B0604020202020204" pitchFamily="34" charset="0"/>
              <a:cs typeface="Microsoft Sans Serif" panose="020B0604020202020204" pitchFamily="34" charset="0"/>
            </a:endParaRPr>
          </a:p>
        </p:txBody>
      </p:sp>
      <p:pic>
        <p:nvPicPr>
          <p:cNvPr id="4" name="Picture 3" descr="2007-seat-on-monorail">
            <a:extLst>
              <a:ext uri="{FF2B5EF4-FFF2-40B4-BE49-F238E27FC236}">
                <a16:creationId xmlns:a16="http://schemas.microsoft.com/office/drawing/2014/main" id="{55F9A287-AA84-7E49-9057-2CA2D64D4E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30953" y="1414681"/>
            <a:ext cx="3058281" cy="2617872"/>
          </a:xfrm>
          <a:prstGeom prst="rect">
            <a:avLst/>
          </a:prstGeom>
          <a:noFill/>
          <a:ln>
            <a:noFill/>
          </a:ln>
        </p:spPr>
      </p:pic>
      <p:sp>
        <p:nvSpPr>
          <p:cNvPr id="5" name="Rectangle 2">
            <a:extLst>
              <a:ext uri="{FF2B5EF4-FFF2-40B4-BE49-F238E27FC236}">
                <a16:creationId xmlns:a16="http://schemas.microsoft.com/office/drawing/2014/main" id="{54D19A7C-4055-AD40-8773-EA7FA59F02D5}"/>
              </a:ext>
            </a:extLst>
          </p:cNvPr>
          <p:cNvSpPr>
            <a:spLocks noChangeArrowheads="1"/>
          </p:cNvSpPr>
          <p:nvPr/>
        </p:nvSpPr>
        <p:spPr bwMode="auto">
          <a:xfrm>
            <a:off x="1387929" y="2670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3" descr="Erg Clamps">
            <a:extLst>
              <a:ext uri="{FF2B5EF4-FFF2-40B4-BE49-F238E27FC236}">
                <a16:creationId xmlns:a16="http://schemas.microsoft.com/office/drawing/2014/main" id="{DBB1C0E8-B0D6-0E4C-A1F9-00B67BD13D9A}"/>
              </a:ext>
            </a:extLst>
          </p:cNvPr>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349244" y="2742648"/>
            <a:ext cx="1607190" cy="1695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goodey\Pictures\My Pictures - Rowing\Rowing\British Rowing Manual\Adaptive Equipment\paralympics (278).jpg">
            <a:extLst>
              <a:ext uri="{FF2B5EF4-FFF2-40B4-BE49-F238E27FC236}">
                <a16:creationId xmlns:a16="http://schemas.microsoft.com/office/drawing/2014/main" id="{0CD5D047-861A-084E-AD57-1F9941BDE46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3676" y="1414681"/>
            <a:ext cx="3058281" cy="2789433"/>
          </a:xfrm>
          <a:prstGeom prst="rect">
            <a:avLst/>
          </a:prstGeom>
          <a:noFill/>
          <a:ln>
            <a:noFill/>
          </a:ln>
          <a:effectLst>
            <a:softEdge rad="127000"/>
          </a:effectLst>
        </p:spPr>
      </p:pic>
    </p:spTree>
    <p:extLst>
      <p:ext uri="{BB962C8B-B14F-4D97-AF65-F5344CB8AC3E}">
        <p14:creationId xmlns:p14="http://schemas.microsoft.com/office/powerpoint/2010/main" val="2727711681"/>
      </p:ext>
    </p:extLst>
  </p:cSld>
  <p:clrMapOvr>
    <a:masterClrMapping/>
  </p:clrMapOvr>
</p:sld>
</file>

<file path=ppt/theme/theme1.xml><?xml version="1.0" encoding="utf-8"?>
<a:theme xmlns:a="http://schemas.openxmlformats.org/drawingml/2006/main" name="4_Office Theme">
  <a:themeElements>
    <a:clrScheme name="FISA">
      <a:dk1>
        <a:sysClr val="windowText" lastClr="000000"/>
      </a:dk1>
      <a:lt1>
        <a:sysClr val="window" lastClr="FFFFFF"/>
      </a:lt1>
      <a:dk2>
        <a:srgbClr val="1F497D"/>
      </a:dk2>
      <a:lt2>
        <a:srgbClr val="EEECE1"/>
      </a:lt2>
      <a:accent1>
        <a:srgbClr val="01467D"/>
      </a:accent1>
      <a:accent2>
        <a:srgbClr val="00A4E4"/>
      </a:accent2>
      <a:accent3>
        <a:srgbClr val="4F81BD"/>
      </a:accent3>
      <a:accent4>
        <a:srgbClr val="F79646"/>
      </a:accent4>
      <a:accent5>
        <a:srgbClr val="92D050"/>
      </a:accent5>
      <a:accent6>
        <a:srgbClr val="4BACC6"/>
      </a:accent6>
      <a:hlink>
        <a:srgbClr val="01467D"/>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1378</TotalTime>
  <Words>1280</Words>
  <Application>Microsoft Office PowerPoint</Application>
  <PresentationFormat>Widescreen</PresentationFormat>
  <Paragraphs>124</Paragraphs>
  <Slides>16</Slides>
  <Notes>14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Helvetica</vt:lpstr>
      <vt:lpstr>Helvetica Neue</vt:lpstr>
      <vt:lpstr>Microsoft Sans Serif</vt:lpstr>
      <vt:lpstr>4_Office Theme</vt:lpstr>
      <vt:lpstr>Office Theme</vt:lpstr>
      <vt:lpstr>PowerPoint Presentation</vt:lpstr>
      <vt:lpstr>PowerPoint Presentation</vt:lpstr>
      <vt:lpstr>WHO ICF</vt:lpstr>
      <vt:lpstr>ICF Model Applied to Para-Rowing Equipment</vt:lpstr>
      <vt:lpstr>PR3</vt:lpstr>
      <vt:lpstr>PR2</vt:lpstr>
      <vt:lpstr>PR1</vt:lpstr>
      <vt:lpstr>Pontoons</vt:lpstr>
      <vt:lpstr>Seats</vt:lpstr>
      <vt:lpstr>Seat Cushions &amp; Tissue Protection</vt:lpstr>
      <vt:lpstr>Body Strapping</vt:lpstr>
      <vt:lpstr>Hand Strapping/Gloves</vt:lpstr>
      <vt:lpstr>PowerPoint Presentation</vt:lpstr>
      <vt:lpstr>PowerPoint Presentation</vt:lpstr>
      <vt:lpstr>Visually impaired Aids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when it counts</dc:title>
  <dc:creator>Jean-Christophe Rolland</dc:creator>
  <cp:lastModifiedBy>Yihuan Chang</cp:lastModifiedBy>
  <cp:revision>510</cp:revision>
  <cp:lastPrinted>2018-07-13T09:37:00Z</cp:lastPrinted>
  <dcterms:created xsi:type="dcterms:W3CDTF">2017-01-03T10:42:41Z</dcterms:created>
  <dcterms:modified xsi:type="dcterms:W3CDTF">2019-09-26T10:36:51Z</dcterms:modified>
</cp:coreProperties>
</file>