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77" r:id="rId2"/>
    <p:sldId id="641" r:id="rId3"/>
    <p:sldId id="650" r:id="rId4"/>
    <p:sldId id="651" r:id="rId5"/>
    <p:sldId id="652" r:id="rId6"/>
    <p:sldId id="653" r:id="rId7"/>
    <p:sldId id="654" r:id="rId8"/>
    <p:sldId id="655" r:id="rId9"/>
    <p:sldId id="656" r:id="rId10"/>
    <p:sldId id="657" r:id="rId11"/>
    <p:sldId id="658" r:id="rId12"/>
    <p:sldId id="660" r:id="rId13"/>
    <p:sldId id="661" r:id="rId14"/>
    <p:sldId id="662" r:id="rId15"/>
    <p:sldId id="663" r:id="rId16"/>
    <p:sldId id="350" r:id="rId1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Christophe Rolland" initials="JR"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C70"/>
    <a:srgbClr val="DDDDD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2925" autoAdjust="0"/>
  </p:normalViewPr>
  <p:slideViewPr>
    <p:cSldViewPr snapToGrid="0">
      <p:cViewPr varScale="1">
        <p:scale>
          <a:sx n="111" d="100"/>
          <a:sy n="111" d="100"/>
        </p:scale>
        <p:origin x="942"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92" d="100"/>
          <a:sy n="92" d="100"/>
        </p:scale>
        <p:origin x="364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GB"/>
          </a:p>
        </p:txBody>
      </p:sp>
      <p:sp>
        <p:nvSpPr>
          <p:cNvPr id="3" name="Espace réservé de la date 2"/>
          <p:cNvSpPr>
            <a:spLocks noGrp="1"/>
          </p:cNvSpPr>
          <p:nvPr>
            <p:ph type="dt" sz="quarter" idx="1"/>
          </p:nvPr>
        </p:nvSpPr>
        <p:spPr>
          <a:xfrm>
            <a:off x="4143588" y="0"/>
            <a:ext cx="3169920" cy="481727"/>
          </a:xfrm>
          <a:prstGeom prst="rect">
            <a:avLst/>
          </a:prstGeom>
        </p:spPr>
        <p:txBody>
          <a:bodyPr vert="horz" lIns="99048" tIns="49524" rIns="99048" bIns="49524" rtlCol="0"/>
          <a:lstStyle>
            <a:lvl1pPr algn="r">
              <a:defRPr sz="1300"/>
            </a:lvl1pPr>
          </a:lstStyle>
          <a:p>
            <a:fld id="{127C956C-245D-4475-968E-F02DE13DA123}" type="datetimeFigureOut">
              <a:rPr lang="en-GB" smtClean="0"/>
              <a:t>26/09/2019</a:t>
            </a:fld>
            <a:endParaRPr lang="en-GB"/>
          </a:p>
        </p:txBody>
      </p:sp>
      <p:sp>
        <p:nvSpPr>
          <p:cNvPr id="4" name="Espace réservé du pied de page 3"/>
          <p:cNvSpPr>
            <a:spLocks noGrp="1"/>
          </p:cNvSpPr>
          <p:nvPr>
            <p:ph type="ftr" sz="quarter" idx="2"/>
          </p:nvPr>
        </p:nvSpPr>
        <p:spPr>
          <a:xfrm>
            <a:off x="0" y="9119475"/>
            <a:ext cx="3169920" cy="481726"/>
          </a:xfrm>
          <a:prstGeom prst="rect">
            <a:avLst/>
          </a:prstGeom>
        </p:spPr>
        <p:txBody>
          <a:bodyPr vert="horz" lIns="99048" tIns="49524" rIns="99048" bIns="49524" rtlCol="0" anchor="b"/>
          <a:lstStyle>
            <a:lvl1pPr algn="l">
              <a:defRPr sz="1300"/>
            </a:lvl1pPr>
          </a:lstStyle>
          <a:p>
            <a:endParaRPr lang="en-GB"/>
          </a:p>
        </p:txBody>
      </p:sp>
      <p:sp>
        <p:nvSpPr>
          <p:cNvPr id="5" name="Espace réservé du numéro de diapositive 4"/>
          <p:cNvSpPr>
            <a:spLocks noGrp="1"/>
          </p:cNvSpPr>
          <p:nvPr>
            <p:ph type="sldNum" sz="quarter" idx="3"/>
          </p:nvPr>
        </p:nvSpPr>
        <p:spPr>
          <a:xfrm>
            <a:off x="4143588" y="9119475"/>
            <a:ext cx="3169920" cy="481726"/>
          </a:xfrm>
          <a:prstGeom prst="rect">
            <a:avLst/>
          </a:prstGeom>
        </p:spPr>
        <p:txBody>
          <a:bodyPr vert="horz" lIns="99048" tIns="49524" rIns="99048" bIns="49524" rtlCol="0" anchor="b"/>
          <a:lstStyle>
            <a:lvl1pPr algn="r">
              <a:defRPr sz="1300"/>
            </a:lvl1pPr>
          </a:lstStyle>
          <a:p>
            <a:fld id="{BA548E75-4131-46EC-9360-F8767761F3EC}" type="slidenum">
              <a:rPr lang="en-GB" smtClean="0"/>
              <a:t>‹#›</a:t>
            </a:fld>
            <a:endParaRPr lang="en-GB"/>
          </a:p>
        </p:txBody>
      </p:sp>
    </p:spTree>
    <p:extLst>
      <p:ext uri="{BB962C8B-B14F-4D97-AF65-F5344CB8AC3E}">
        <p14:creationId xmlns:p14="http://schemas.microsoft.com/office/powerpoint/2010/main" val="2767500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9048" tIns="49524" rIns="99048" bIns="49524" rtlCol="0"/>
          <a:lstStyle>
            <a:lvl1pPr algn="l">
              <a:defRPr sz="1300"/>
            </a:lvl1pPr>
          </a:lstStyle>
          <a:p>
            <a:endParaRPr lang="en-GB"/>
          </a:p>
        </p:txBody>
      </p:sp>
      <p:sp>
        <p:nvSpPr>
          <p:cNvPr id="3" name="Espace réservé de la date 2"/>
          <p:cNvSpPr>
            <a:spLocks noGrp="1"/>
          </p:cNvSpPr>
          <p:nvPr>
            <p:ph type="dt" idx="1"/>
          </p:nvPr>
        </p:nvSpPr>
        <p:spPr>
          <a:xfrm>
            <a:off x="4143588" y="0"/>
            <a:ext cx="3169920" cy="481727"/>
          </a:xfrm>
          <a:prstGeom prst="rect">
            <a:avLst/>
          </a:prstGeom>
        </p:spPr>
        <p:txBody>
          <a:bodyPr vert="horz" lIns="99048" tIns="49524" rIns="99048" bIns="49524" rtlCol="0"/>
          <a:lstStyle>
            <a:lvl1pPr algn="r">
              <a:defRPr sz="1300"/>
            </a:lvl1pPr>
          </a:lstStyle>
          <a:p>
            <a:fld id="{E4B58CA8-F2B3-437A-A4ED-F2BFD0A8B956}" type="datetimeFigureOut">
              <a:rPr lang="en-GB" smtClean="0"/>
              <a:t>26/09/2019</a:t>
            </a:fld>
            <a:endParaRPr lang="en-GB"/>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9048" tIns="49524" rIns="99048" bIns="49524" rtlCol="0" anchor="ctr"/>
          <a:lstStyle/>
          <a:p>
            <a:endParaRPr lang="en-GB"/>
          </a:p>
        </p:txBody>
      </p:sp>
      <p:sp>
        <p:nvSpPr>
          <p:cNvPr id="5" name="Espace réservé des commentaires 4"/>
          <p:cNvSpPr>
            <a:spLocks noGrp="1"/>
          </p:cNvSpPr>
          <p:nvPr>
            <p:ph type="body" sz="quarter" idx="3"/>
          </p:nvPr>
        </p:nvSpPr>
        <p:spPr>
          <a:xfrm>
            <a:off x="731520" y="4620577"/>
            <a:ext cx="5852160" cy="3780473"/>
          </a:xfrm>
          <a:prstGeom prst="rect">
            <a:avLst/>
          </a:prstGeom>
        </p:spPr>
        <p:txBody>
          <a:bodyPr vert="horz" lIns="99048" tIns="49524" rIns="99048" bIns="4952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119475"/>
            <a:ext cx="3169920" cy="481726"/>
          </a:xfrm>
          <a:prstGeom prst="rect">
            <a:avLst/>
          </a:prstGeom>
        </p:spPr>
        <p:txBody>
          <a:bodyPr vert="horz" lIns="99048" tIns="49524" rIns="99048" bIns="49524" rtlCol="0" anchor="b"/>
          <a:lstStyle>
            <a:lvl1pPr algn="l">
              <a:defRPr sz="1300"/>
            </a:lvl1pPr>
          </a:lstStyle>
          <a:p>
            <a:endParaRPr lang="en-GB"/>
          </a:p>
        </p:txBody>
      </p:sp>
      <p:sp>
        <p:nvSpPr>
          <p:cNvPr id="7" name="Espace réservé du numéro de diapositive 6"/>
          <p:cNvSpPr>
            <a:spLocks noGrp="1"/>
          </p:cNvSpPr>
          <p:nvPr>
            <p:ph type="sldNum" sz="quarter" idx="5"/>
          </p:nvPr>
        </p:nvSpPr>
        <p:spPr>
          <a:xfrm>
            <a:off x="4143588" y="9119475"/>
            <a:ext cx="3169920" cy="481726"/>
          </a:xfrm>
          <a:prstGeom prst="rect">
            <a:avLst/>
          </a:prstGeom>
        </p:spPr>
        <p:txBody>
          <a:bodyPr vert="horz" lIns="99048" tIns="49524" rIns="99048" bIns="49524" rtlCol="0" anchor="b"/>
          <a:lstStyle>
            <a:lvl1pPr algn="r">
              <a:defRPr sz="1300"/>
            </a:lvl1pPr>
          </a:lstStyle>
          <a:p>
            <a:fld id="{9FB7AED1-D90C-47F8-B072-B9046BD151C0}" type="slidenum">
              <a:rPr lang="en-GB" smtClean="0"/>
              <a:t>‹#›</a:t>
            </a:fld>
            <a:endParaRPr lang="en-GB"/>
          </a:p>
        </p:txBody>
      </p:sp>
    </p:spTree>
    <p:extLst>
      <p:ext uri="{BB962C8B-B14F-4D97-AF65-F5344CB8AC3E}">
        <p14:creationId xmlns:p14="http://schemas.microsoft.com/office/powerpoint/2010/main" val="135950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AED1-D90C-47F8-B072-B9046BD151C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9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10</a:t>
            </a:fld>
            <a:endParaRPr lang="en-GB"/>
          </a:p>
        </p:txBody>
      </p:sp>
    </p:spTree>
    <p:extLst>
      <p:ext uri="{BB962C8B-B14F-4D97-AF65-F5344CB8AC3E}">
        <p14:creationId xmlns:p14="http://schemas.microsoft.com/office/powerpoint/2010/main" val="3576465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a:solidFill>
                  <a:schemeClr val="tx1"/>
                </a:solidFill>
                <a:effectLst/>
                <a:latin typeface="+mn-lt"/>
                <a:ea typeface="+mn-ea"/>
                <a:cs typeface="+mn-cs"/>
              </a:rPr>
              <a:t>For an able-bodied rower, the breakdown of the overall stroke length is approximately 50% from the legs 30% from the arms and 20% from the trunk. A typical range of reach for an able-bodied rower is 1500 mm which equates to a stroke arc of around 100 degrees through standard rigging.</a:t>
            </a:r>
          </a:p>
          <a:p>
            <a:r>
              <a:rPr lang="en-GB" sz="1000" kern="1200" dirty="0">
                <a:solidFill>
                  <a:schemeClr val="tx1"/>
                </a:solidFill>
                <a:effectLst/>
                <a:latin typeface="+mn-lt"/>
                <a:ea typeface="+mn-ea"/>
                <a:cs typeface="+mn-cs"/>
              </a:rPr>
              <a:t> </a:t>
            </a:r>
          </a:p>
          <a:p>
            <a:r>
              <a:rPr lang="en-GB" sz="1000" kern="1200" dirty="0">
                <a:solidFill>
                  <a:schemeClr val="tx1"/>
                </a:solidFill>
                <a:effectLst/>
                <a:latin typeface="+mn-lt"/>
                <a:ea typeface="+mn-ea"/>
                <a:cs typeface="+mn-cs"/>
              </a:rPr>
              <a:t>For the PR1 rower who is strapped to the seat around the torso, the reach is restricted to &lt;600mm, and if the rigging is similar to an able-bodied rower then this results in a stroke arc of around 40 degrees through standard rigging. </a:t>
            </a:r>
          </a:p>
          <a:p>
            <a:r>
              <a:rPr lang="en-GB" sz="1000" kern="1200" dirty="0">
                <a:solidFill>
                  <a:schemeClr val="tx1"/>
                </a:solidFill>
                <a:effectLst/>
                <a:latin typeface="+mn-lt"/>
                <a:ea typeface="+mn-ea"/>
                <a:cs typeface="+mn-cs"/>
              </a:rPr>
              <a:t> </a:t>
            </a:r>
          </a:p>
          <a:p>
            <a:r>
              <a:rPr lang="en-GB" sz="1000" kern="1200" dirty="0">
                <a:solidFill>
                  <a:schemeClr val="tx1"/>
                </a:solidFill>
                <a:effectLst/>
                <a:latin typeface="+mn-lt"/>
                <a:ea typeface="+mn-ea"/>
                <a:cs typeface="+mn-cs"/>
              </a:rPr>
              <a:t>The overall stroke length can be determined using a rowing ergometer, by measuring the distance moved by the handle. Knowing the overall stroke length will enable you to place the athlete in the correct position with respect to the pin so that you can achieve correct ratios of the stroke before and behind the pin.</a:t>
            </a:r>
          </a:p>
          <a:p>
            <a:r>
              <a:rPr lang="en-GB" sz="1000" kern="1200" dirty="0">
                <a:solidFill>
                  <a:schemeClr val="tx1"/>
                </a:solidFill>
                <a:effectLst/>
                <a:latin typeface="+mn-lt"/>
                <a:ea typeface="+mn-ea"/>
                <a:cs typeface="+mn-cs"/>
              </a:rPr>
              <a:t> </a:t>
            </a:r>
          </a:p>
          <a:p>
            <a:r>
              <a:rPr lang="en-GB" sz="1000" kern="1200" dirty="0">
                <a:solidFill>
                  <a:schemeClr val="tx1"/>
                </a:solidFill>
                <a:effectLst/>
                <a:latin typeface="+mn-lt"/>
                <a:ea typeface="+mn-ea"/>
                <a:cs typeface="+mn-cs"/>
              </a:rPr>
              <a:t>For the PR2 rower, the reach is achieved by extending the arms and body swing. The body swing can be exaggerated and a total stroke length of 1000mm can be achieved. On a standard rig this would equate to an arc of 67 degrees.</a:t>
            </a:r>
          </a:p>
          <a:p>
            <a:r>
              <a:rPr lang="en-GB" sz="1000" kern="1200" dirty="0">
                <a:solidFill>
                  <a:schemeClr val="tx1"/>
                </a:solidFill>
                <a:effectLst/>
                <a:latin typeface="+mn-lt"/>
                <a:ea typeface="+mn-ea"/>
                <a:cs typeface="+mn-cs"/>
              </a:rPr>
              <a:t> </a:t>
            </a:r>
          </a:p>
          <a:p>
            <a:r>
              <a:rPr lang="en-GB" sz="1000" kern="1200" dirty="0">
                <a:solidFill>
                  <a:schemeClr val="tx1"/>
                </a:solidFill>
                <a:effectLst/>
                <a:latin typeface="+mn-lt"/>
                <a:ea typeface="+mn-ea"/>
                <a:cs typeface="+mn-cs"/>
              </a:rPr>
              <a:t>By adjusting the span and the inboard for adaptive athletes, two things can be achieved –</a:t>
            </a:r>
          </a:p>
          <a:p>
            <a:pPr lvl="0"/>
            <a:r>
              <a:rPr lang="en-GB" sz="1000" kern="1200" dirty="0">
                <a:solidFill>
                  <a:schemeClr val="tx1"/>
                </a:solidFill>
                <a:effectLst/>
                <a:latin typeface="+mn-lt"/>
                <a:ea typeface="+mn-ea"/>
                <a:cs typeface="+mn-cs"/>
              </a:rPr>
              <a:t>Increased stroke arc overall – aim for &gt;90-degree arc.</a:t>
            </a:r>
          </a:p>
          <a:p>
            <a:pPr lvl="0"/>
            <a:r>
              <a:rPr lang="en-GB" sz="1000" kern="1200" dirty="0">
                <a:solidFill>
                  <a:schemeClr val="tx1"/>
                </a:solidFill>
                <a:effectLst/>
                <a:latin typeface="+mn-lt"/>
                <a:ea typeface="+mn-ea"/>
                <a:cs typeface="+mn-cs"/>
              </a:rPr>
              <a:t>Distribution of the stroke arc achieved with the optimum position in relation to the pin @ 55/45 ratio</a:t>
            </a:r>
          </a:p>
          <a:p>
            <a:r>
              <a:rPr lang="en-GB" sz="1000" kern="1200" dirty="0">
                <a:solidFill>
                  <a:schemeClr val="tx1"/>
                </a:solidFill>
                <a:effectLst/>
                <a:latin typeface="+mn-lt"/>
                <a:ea typeface="+mn-ea"/>
                <a:cs typeface="+mn-cs"/>
              </a:rPr>
              <a:t> </a:t>
            </a:r>
          </a:p>
          <a:p>
            <a:r>
              <a:rPr lang="en-GB" sz="1000" kern="1200" dirty="0">
                <a:solidFill>
                  <a:schemeClr val="tx1"/>
                </a:solidFill>
                <a:effectLst/>
                <a:latin typeface="+mn-lt"/>
                <a:ea typeface="+mn-ea"/>
                <a:cs typeface="+mn-cs"/>
              </a:rPr>
              <a:t>The following drawing shows some examples with theoretical arcs (including those currently used in adaptive competition) using different rigging configurations for fixed-seat boats, including overall oar length and lever relations together with the different reaches required for each. </a:t>
            </a:r>
          </a:p>
          <a:p>
            <a:r>
              <a:rPr lang="en-GB" sz="1000" kern="1200" dirty="0">
                <a:solidFill>
                  <a:schemeClr val="tx1"/>
                </a:solidFill>
                <a:effectLst/>
                <a:latin typeface="+mn-lt"/>
                <a:ea typeface="+mn-ea"/>
                <a:cs typeface="+mn-cs"/>
              </a:rPr>
              <a:t> </a:t>
            </a:r>
          </a:p>
          <a:p>
            <a:r>
              <a:rPr lang="en-GB" sz="1000" kern="1200" dirty="0">
                <a:solidFill>
                  <a:schemeClr val="tx1"/>
                </a:solidFill>
                <a:effectLst/>
                <a:latin typeface="+mn-lt"/>
                <a:ea typeface="+mn-ea"/>
                <a:cs typeface="+mn-cs"/>
              </a:rPr>
              <a:t>There are of course more options for individual adaptations, which will have consequences on power and stroke rate. The widest arc can be extremely effective with long accelerated strokes but needs more power application. The longer reach with shorter inboard needs extensive use of shoulders at the catch but enables a longer release with the handles besides the hips at the finish.</a:t>
            </a:r>
          </a:p>
          <a:p>
            <a:r>
              <a:rPr lang="en-GB" sz="1000" i="1" kern="1200" dirty="0" err="1">
                <a:solidFill>
                  <a:schemeClr val="tx1"/>
                </a:solidFill>
                <a:effectLst/>
                <a:latin typeface="+mn-lt"/>
                <a:ea typeface="+mn-ea"/>
                <a:cs typeface="+mn-cs"/>
              </a:rPr>
              <a:t>Klauss</a:t>
            </a:r>
            <a:r>
              <a:rPr lang="en-GB" sz="1000" i="1" kern="1200" dirty="0">
                <a:solidFill>
                  <a:schemeClr val="tx1"/>
                </a:solidFill>
                <a:effectLst/>
                <a:latin typeface="+mn-lt"/>
                <a:ea typeface="+mn-ea"/>
                <a:cs typeface="+mn-cs"/>
              </a:rPr>
              <a:t> Filter 2011</a:t>
            </a:r>
            <a:endParaRPr lang="en-GB" sz="10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11</a:t>
            </a:fld>
            <a:endParaRPr lang="en-GB"/>
          </a:p>
        </p:txBody>
      </p:sp>
    </p:spTree>
    <p:extLst>
      <p:ext uri="{BB962C8B-B14F-4D97-AF65-F5344CB8AC3E}">
        <p14:creationId xmlns:p14="http://schemas.microsoft.com/office/powerpoint/2010/main" val="145785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following drawing and table show some examples with theoretical</a:t>
            </a:r>
          </a:p>
          <a:p>
            <a:r>
              <a:rPr lang="en-GB" sz="1200" kern="1200" dirty="0">
                <a:solidFill>
                  <a:schemeClr val="tx1"/>
                </a:solidFill>
                <a:effectLst/>
                <a:latin typeface="+mn-lt"/>
                <a:ea typeface="+mn-ea"/>
                <a:cs typeface="+mn-cs"/>
              </a:rPr>
              <a:t>possible arcs. Using different rigging configurations for fixed-seat boats,</a:t>
            </a:r>
          </a:p>
          <a:p>
            <a:r>
              <a:rPr lang="en-GB" sz="1200" kern="1200" dirty="0">
                <a:solidFill>
                  <a:schemeClr val="tx1"/>
                </a:solidFill>
                <a:effectLst/>
                <a:latin typeface="+mn-lt"/>
                <a:ea typeface="+mn-ea"/>
                <a:cs typeface="+mn-cs"/>
              </a:rPr>
              <a:t>Including overall oar length and lever relations currently used in.</a:t>
            </a:r>
          </a:p>
          <a:p>
            <a:r>
              <a:rPr lang="en-GB" sz="1200" kern="1200" dirty="0">
                <a:solidFill>
                  <a:schemeClr val="tx1"/>
                </a:solidFill>
                <a:effectLst/>
                <a:latin typeface="+mn-lt"/>
                <a:ea typeface="+mn-ea"/>
                <a:cs typeface="+mn-cs"/>
              </a:rPr>
              <a:t>Para-Rowing competition.</a:t>
            </a:r>
          </a:p>
          <a:p>
            <a:r>
              <a:rPr lang="en-GB" sz="1200" kern="1200" dirty="0">
                <a:solidFill>
                  <a:schemeClr val="tx1"/>
                </a:solidFill>
                <a:effectLst/>
                <a:latin typeface="+mn-lt"/>
                <a:ea typeface="+mn-ea"/>
                <a:cs typeface="+mn-cs"/>
              </a:rPr>
              <a:t>There are of course more options for individual adaptations, which will</a:t>
            </a:r>
          </a:p>
          <a:p>
            <a:r>
              <a:rPr lang="en-GB" sz="1200" kern="1200" dirty="0">
                <a:solidFill>
                  <a:schemeClr val="tx1"/>
                </a:solidFill>
                <a:effectLst/>
                <a:latin typeface="+mn-lt"/>
                <a:ea typeface="+mn-ea"/>
                <a:cs typeface="+mn-cs"/>
              </a:rPr>
              <a:t>have consequences on power and stroke rate. The widest arc can be</a:t>
            </a:r>
          </a:p>
          <a:p>
            <a:r>
              <a:rPr lang="en-GB" sz="1200" kern="1200" dirty="0">
                <a:solidFill>
                  <a:schemeClr val="tx1"/>
                </a:solidFill>
                <a:effectLst/>
                <a:latin typeface="+mn-lt"/>
                <a:ea typeface="+mn-ea"/>
                <a:cs typeface="+mn-cs"/>
              </a:rPr>
              <a:t>extremely effective with long accelerated strokes, but needs more</a:t>
            </a:r>
          </a:p>
          <a:p>
            <a:r>
              <a:rPr lang="en-GB" sz="1200" kern="1200" dirty="0">
                <a:solidFill>
                  <a:schemeClr val="tx1"/>
                </a:solidFill>
                <a:effectLst/>
                <a:latin typeface="+mn-lt"/>
                <a:ea typeface="+mn-ea"/>
                <a:cs typeface="+mn-cs"/>
              </a:rPr>
              <a:t>power application. The longer reach with shorter inboard needs</a:t>
            </a:r>
          </a:p>
          <a:p>
            <a:r>
              <a:rPr lang="en-GB" sz="1200" kern="1200" dirty="0">
                <a:solidFill>
                  <a:schemeClr val="tx1"/>
                </a:solidFill>
                <a:effectLst/>
                <a:latin typeface="+mn-lt"/>
                <a:ea typeface="+mn-ea"/>
                <a:cs typeface="+mn-cs"/>
              </a:rPr>
              <a:t>extensive use of shoulders at the catch, but enables a longer release</a:t>
            </a:r>
          </a:p>
          <a:p>
            <a:r>
              <a:rPr lang="en-GB" sz="1200" kern="1200" dirty="0">
                <a:solidFill>
                  <a:schemeClr val="tx1"/>
                </a:solidFill>
                <a:effectLst/>
                <a:latin typeface="+mn-lt"/>
                <a:ea typeface="+mn-ea"/>
                <a:cs typeface="+mn-cs"/>
              </a:rPr>
              <a:t>with the handles besides the hips at the finish.</a:t>
            </a:r>
          </a:p>
          <a:p>
            <a:r>
              <a:rPr lang="en-GB" sz="1200" kern="1200" dirty="0">
                <a:solidFill>
                  <a:schemeClr val="tx1"/>
                </a:solidFill>
                <a:effectLst/>
                <a:latin typeface="+mn-lt"/>
                <a:ea typeface="+mn-ea"/>
                <a:cs typeface="+mn-cs"/>
              </a:rPr>
              <a:t>Klaus Filter 2011</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12</a:t>
            </a:fld>
            <a:endParaRPr lang="en-GB"/>
          </a:p>
        </p:txBody>
      </p:sp>
    </p:spTree>
    <p:extLst>
      <p:ext uri="{BB962C8B-B14F-4D97-AF65-F5344CB8AC3E}">
        <p14:creationId xmlns:p14="http://schemas.microsoft.com/office/powerpoint/2010/main" val="3049083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13</a:t>
            </a:fld>
            <a:endParaRPr lang="en-GB"/>
          </a:p>
        </p:txBody>
      </p:sp>
    </p:spTree>
    <p:extLst>
      <p:ext uri="{BB962C8B-B14F-4D97-AF65-F5344CB8AC3E}">
        <p14:creationId xmlns:p14="http://schemas.microsoft.com/office/powerpoint/2010/main" val="3165871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kern="1200" dirty="0">
                <a:solidFill>
                  <a:schemeClr val="tx1"/>
                </a:solidFill>
                <a:effectLst/>
                <a:latin typeface="+mn-lt"/>
                <a:ea typeface="+mn-ea"/>
                <a:cs typeface="+mn-cs"/>
              </a:rPr>
              <a:t>Measurements</a:t>
            </a:r>
            <a:endParaRPr lang="en-GB" kern="1200" dirty="0">
              <a:solidFill>
                <a:schemeClr val="tx1"/>
              </a:solidFill>
              <a:effectLst/>
              <a:latin typeface="+mn-lt"/>
              <a:ea typeface="+mn-ea"/>
              <a:cs typeface="+mn-cs"/>
            </a:endParaRPr>
          </a:p>
          <a:p>
            <a:r>
              <a:rPr lang="en-GB" kern="1200" dirty="0">
                <a:solidFill>
                  <a:schemeClr val="tx1"/>
                </a:solidFill>
                <a:effectLst/>
                <a:latin typeface="+mn-lt"/>
                <a:ea typeface="+mn-ea"/>
                <a:cs typeface="+mn-cs"/>
              </a:rPr>
              <a:t>When evaluating any rigging parameter, a clearly defined protocol should be used –</a:t>
            </a:r>
          </a:p>
          <a:p>
            <a:r>
              <a:rPr lang="en-GB" b="1" kern="1200" dirty="0">
                <a:solidFill>
                  <a:schemeClr val="tx1"/>
                </a:solidFill>
                <a:effectLst/>
                <a:latin typeface="+mn-lt"/>
                <a:ea typeface="+mn-ea"/>
                <a:cs typeface="+mn-cs"/>
              </a:rPr>
              <a:t> </a:t>
            </a:r>
            <a:endParaRPr lang="en-GB" kern="1200" dirty="0">
              <a:solidFill>
                <a:schemeClr val="tx1"/>
              </a:solidFill>
              <a:effectLst/>
              <a:latin typeface="+mn-lt"/>
              <a:ea typeface="+mn-ea"/>
              <a:cs typeface="+mn-cs"/>
            </a:endParaRPr>
          </a:p>
          <a:p>
            <a:pPr lvl="0"/>
            <a:r>
              <a:rPr lang="en-GB" kern="1200" dirty="0">
                <a:solidFill>
                  <a:schemeClr val="tx1"/>
                </a:solidFill>
                <a:effectLst/>
                <a:latin typeface="+mn-lt"/>
                <a:ea typeface="+mn-ea"/>
                <a:cs typeface="+mn-cs"/>
              </a:rPr>
              <a:t>How does it feel?</a:t>
            </a:r>
          </a:p>
          <a:p>
            <a:pPr lvl="0"/>
            <a:r>
              <a:rPr lang="en-GB" kern="1200" dirty="0">
                <a:solidFill>
                  <a:schemeClr val="tx1"/>
                </a:solidFill>
                <a:effectLst/>
                <a:latin typeface="+mn-lt"/>
                <a:ea typeface="+mn-ea"/>
                <a:cs typeface="+mn-cs"/>
              </a:rPr>
              <a:t>How does it look?</a:t>
            </a:r>
          </a:p>
          <a:p>
            <a:pPr lvl="0"/>
            <a:r>
              <a:rPr lang="en-GB" kern="1200" dirty="0">
                <a:solidFill>
                  <a:schemeClr val="tx1"/>
                </a:solidFill>
                <a:effectLst/>
                <a:latin typeface="+mn-lt"/>
                <a:ea typeface="+mn-ea"/>
                <a:cs typeface="+mn-cs"/>
              </a:rPr>
              <a:t>Record speed measurements / timed pieces</a:t>
            </a:r>
          </a:p>
          <a:p>
            <a:pPr lvl="0"/>
            <a:r>
              <a:rPr lang="en-GB" kern="1200" dirty="0">
                <a:solidFill>
                  <a:schemeClr val="tx1"/>
                </a:solidFill>
                <a:effectLst/>
                <a:latin typeface="+mn-lt"/>
                <a:ea typeface="+mn-ea"/>
                <a:cs typeface="+mn-cs"/>
              </a:rPr>
              <a:t>Check / double check</a:t>
            </a:r>
          </a:p>
          <a:p>
            <a:pPr lvl="0"/>
            <a:r>
              <a:rPr lang="en-GB" kern="1200" dirty="0">
                <a:solidFill>
                  <a:schemeClr val="tx1"/>
                </a:solidFill>
                <a:effectLst/>
                <a:latin typeface="+mn-lt"/>
                <a:ea typeface="+mn-ea"/>
                <a:cs typeface="+mn-cs"/>
              </a:rPr>
              <a:t>Adjust </a:t>
            </a:r>
            <a:r>
              <a:rPr lang="en-GB" u="sng" kern="1200" dirty="0">
                <a:solidFill>
                  <a:schemeClr val="tx1"/>
                </a:solidFill>
                <a:effectLst/>
                <a:latin typeface="+mn-lt"/>
                <a:ea typeface="+mn-ea"/>
                <a:cs typeface="+mn-cs"/>
              </a:rPr>
              <a:t>one</a:t>
            </a:r>
            <a:r>
              <a:rPr lang="en-GB" kern="1200" dirty="0">
                <a:solidFill>
                  <a:schemeClr val="tx1"/>
                </a:solidFill>
                <a:effectLst/>
                <a:latin typeface="+mn-lt"/>
                <a:ea typeface="+mn-ea"/>
                <a:cs typeface="+mn-cs"/>
              </a:rPr>
              <a:t> parameter at a time only and evaluate </a:t>
            </a:r>
          </a:p>
          <a:p>
            <a:r>
              <a:rPr lang="en-GB" kern="1200" dirty="0">
                <a:solidFill>
                  <a:schemeClr val="tx1"/>
                </a:solidFill>
                <a:effectLst/>
                <a:latin typeface="+mn-lt"/>
                <a:ea typeface="+mn-ea"/>
                <a:cs typeface="+mn-cs"/>
              </a:rPr>
              <a:t> </a:t>
            </a:r>
          </a:p>
          <a:p>
            <a:r>
              <a:rPr lang="en-GB" kern="1200" dirty="0">
                <a:solidFill>
                  <a:schemeClr val="tx1"/>
                </a:solidFill>
                <a:effectLst/>
                <a:latin typeface="+mn-lt"/>
                <a:ea typeface="+mn-ea"/>
                <a:cs typeface="+mn-cs"/>
              </a:rPr>
              <a:t> </a:t>
            </a:r>
          </a:p>
          <a:p>
            <a:r>
              <a:rPr lang="en-GB" b="1" kern="1200" dirty="0">
                <a:solidFill>
                  <a:schemeClr val="tx1"/>
                </a:solidFill>
                <a:effectLst/>
                <a:latin typeface="+mn-lt"/>
                <a:ea typeface="+mn-ea"/>
                <a:cs typeface="+mn-cs"/>
              </a:rPr>
              <a:t>Further consideration</a:t>
            </a:r>
            <a:endParaRPr lang="en-GB" kern="1200" dirty="0">
              <a:solidFill>
                <a:schemeClr val="tx1"/>
              </a:solidFill>
              <a:effectLst/>
              <a:latin typeface="+mn-lt"/>
              <a:ea typeface="+mn-ea"/>
              <a:cs typeface="+mn-cs"/>
            </a:endParaRPr>
          </a:p>
          <a:p>
            <a:r>
              <a:rPr lang="en-GB" kern="1200" dirty="0">
                <a:solidFill>
                  <a:schemeClr val="tx1"/>
                </a:solidFill>
                <a:effectLst/>
                <a:latin typeface="+mn-lt"/>
                <a:ea typeface="+mn-ea"/>
                <a:cs typeface="+mn-cs"/>
              </a:rPr>
              <a:t> </a:t>
            </a:r>
          </a:p>
          <a:p>
            <a:pPr lvl="0"/>
            <a:r>
              <a:rPr lang="en-GB" kern="1200" dirty="0">
                <a:solidFill>
                  <a:schemeClr val="tx1"/>
                </a:solidFill>
                <a:effectLst/>
                <a:latin typeface="+mn-lt"/>
                <a:ea typeface="+mn-ea"/>
                <a:cs typeface="+mn-cs"/>
              </a:rPr>
              <a:t>Encourage a strength and conditioning programme that increases upper thoracic mobility which will allow the athlete to employ effective use of the shoulders, which will help to increase amplitude of the stroke</a:t>
            </a:r>
          </a:p>
          <a:p>
            <a:r>
              <a:rPr lang="en-GB" kern="1200" dirty="0">
                <a:solidFill>
                  <a:schemeClr val="tx1"/>
                </a:solidFill>
                <a:effectLst/>
                <a:latin typeface="+mn-lt"/>
                <a:ea typeface="+mn-ea"/>
                <a:cs typeface="+mn-cs"/>
              </a:rPr>
              <a:t> </a:t>
            </a:r>
          </a:p>
          <a:p>
            <a:pPr lvl="0"/>
            <a:r>
              <a:rPr lang="en-GB" kern="1200" dirty="0">
                <a:solidFill>
                  <a:schemeClr val="tx1"/>
                </a:solidFill>
                <a:effectLst/>
                <a:latin typeface="+mn-lt"/>
                <a:ea typeface="+mn-ea"/>
                <a:cs typeface="+mn-cs"/>
              </a:rPr>
              <a:t>Encourage athletes to feather which will reduce air drag dramatically. </a:t>
            </a:r>
          </a:p>
          <a:p>
            <a:r>
              <a:rPr lang="en-GB" kern="1200" dirty="0">
                <a:solidFill>
                  <a:schemeClr val="tx1"/>
                </a:solidFill>
                <a:effectLst/>
                <a:latin typeface="+mn-lt"/>
                <a:ea typeface="+mn-ea"/>
                <a:cs typeface="+mn-cs"/>
              </a:rPr>
              <a:t> </a:t>
            </a:r>
          </a:p>
          <a:p>
            <a:r>
              <a:rPr lang="en-GB"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14</a:t>
            </a:fld>
            <a:endParaRPr lang="en-GB"/>
          </a:p>
        </p:txBody>
      </p:sp>
    </p:spTree>
    <p:extLst>
      <p:ext uri="{BB962C8B-B14F-4D97-AF65-F5344CB8AC3E}">
        <p14:creationId xmlns:p14="http://schemas.microsoft.com/office/powerpoint/2010/main" val="1801472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following rigging table is a guide to choosing oars/sculls when deciding rigging for Para-Rowers. </a:t>
            </a: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Outboard measurement, which is simply the total oar length minus inboard, when divided by inboard determines the level of gearing/loading (that is, how heavy the stroke is/feels).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For example, if span is 140cm, inboard will be around 70cm.</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With oars that are 260cm long, outboard = 190cm, so gearing = 190/70 = 2.7</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With oars that are 245cm long, outboard = 175cm, so gearing = 175/70 = 2.5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Stronger and more experienced rowers can have higher gearing and beginners and weaker rowers need lower gearing to maximize performance and reduce injury.</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15</a:t>
            </a:fld>
            <a:endParaRPr lang="en-GB"/>
          </a:p>
        </p:txBody>
      </p:sp>
    </p:spTree>
    <p:extLst>
      <p:ext uri="{BB962C8B-B14F-4D97-AF65-F5344CB8AC3E}">
        <p14:creationId xmlns:p14="http://schemas.microsoft.com/office/powerpoint/2010/main" val="192430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16</a:t>
            </a:fld>
            <a:endParaRPr lang="en-GB"/>
          </a:p>
        </p:txBody>
      </p:sp>
    </p:spTree>
    <p:extLst>
      <p:ext uri="{BB962C8B-B14F-4D97-AF65-F5344CB8AC3E}">
        <p14:creationId xmlns:p14="http://schemas.microsoft.com/office/powerpoint/2010/main" val="288957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2</a:t>
            </a:fld>
            <a:endParaRPr lang="en-GB"/>
          </a:p>
        </p:txBody>
      </p:sp>
    </p:spTree>
    <p:extLst>
      <p:ext uri="{BB962C8B-B14F-4D97-AF65-F5344CB8AC3E}">
        <p14:creationId xmlns:p14="http://schemas.microsoft.com/office/powerpoint/2010/main" val="397396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3</a:t>
            </a:fld>
            <a:endParaRPr lang="en-GB"/>
          </a:p>
        </p:txBody>
      </p:sp>
    </p:spTree>
    <p:extLst>
      <p:ext uri="{BB962C8B-B14F-4D97-AF65-F5344CB8AC3E}">
        <p14:creationId xmlns:p14="http://schemas.microsoft.com/office/powerpoint/2010/main" val="156651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4</a:t>
            </a:fld>
            <a:endParaRPr lang="en-GB"/>
          </a:p>
        </p:txBody>
      </p:sp>
    </p:spTree>
    <p:extLst>
      <p:ext uri="{BB962C8B-B14F-4D97-AF65-F5344CB8AC3E}">
        <p14:creationId xmlns:p14="http://schemas.microsoft.com/office/powerpoint/2010/main" val="111765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height of the draw is determined by sitting the athlete in the forward position with just the spoon covered. From here the height of the hands should be between horizontal-level with the shoulder, to below by no more than 6 degrees.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second adjustment is the rower’s movement horizontally with respect to the pin. The total arc of the stroke comprises approximately 70% of the arc before the pin and 30% after. Therefore, the rower has to be located in a position relative to the pin that enables this balance to be achieved. </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5</a:t>
            </a:fld>
            <a:endParaRPr lang="en-GB"/>
          </a:p>
        </p:txBody>
      </p:sp>
    </p:spTree>
    <p:extLst>
      <p:ext uri="{BB962C8B-B14F-4D97-AF65-F5344CB8AC3E}">
        <p14:creationId xmlns:p14="http://schemas.microsoft.com/office/powerpoint/2010/main" val="215306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stroke length is made up of leg drive body swing and arm draw. When the oar reaches the orthogonal the athlete should be in the following position.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arms should be straight with the shoulder slightly ahead of the seat. The legs should be slightly bent allowing the 30% of the stroke after the pin to be completed.</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6</a:t>
            </a:fld>
            <a:endParaRPr lang="en-GB"/>
          </a:p>
        </p:txBody>
      </p:sp>
    </p:spTree>
    <p:extLst>
      <p:ext uri="{BB962C8B-B14F-4D97-AF65-F5344CB8AC3E}">
        <p14:creationId xmlns:p14="http://schemas.microsoft.com/office/powerpoint/2010/main" val="1934151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PR2 &amp; PR1</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Considerations should be given to the following:</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Mixed gender crews (strength, height, stroke length)</a:t>
            </a:r>
          </a:p>
          <a:p>
            <a:pPr lvl="0"/>
            <a:r>
              <a:rPr lang="en-GB" sz="1200" kern="1200" dirty="0">
                <a:solidFill>
                  <a:schemeClr val="tx1"/>
                </a:solidFill>
                <a:effectLst/>
                <a:latin typeface="+mn-lt"/>
                <a:ea typeface="+mn-ea"/>
                <a:cs typeface="+mn-cs"/>
              </a:rPr>
              <a:t>Mobility range of athlete </a:t>
            </a:r>
          </a:p>
          <a:p>
            <a:pPr lvl="0"/>
            <a:r>
              <a:rPr lang="en-GB" sz="1200" kern="1200" dirty="0">
                <a:solidFill>
                  <a:schemeClr val="tx1"/>
                </a:solidFill>
                <a:effectLst/>
                <a:latin typeface="+mn-lt"/>
                <a:ea typeface="+mn-ea"/>
                <a:cs typeface="+mn-cs"/>
              </a:rPr>
              <a:t>Implications with amputees on balance</a:t>
            </a:r>
          </a:p>
          <a:p>
            <a:pPr lvl="0"/>
            <a:r>
              <a:rPr lang="en-GB" sz="1200" kern="1200" dirty="0">
                <a:solidFill>
                  <a:schemeClr val="tx1"/>
                </a:solidFill>
                <a:effectLst/>
                <a:latin typeface="+mn-lt"/>
                <a:ea typeface="+mn-ea"/>
                <a:cs typeface="+mn-cs"/>
              </a:rPr>
              <a:t>Oar/Scull - consider shorter overall length </a:t>
            </a:r>
          </a:p>
          <a:p>
            <a:pPr lvl="0"/>
            <a:r>
              <a:rPr lang="en-GB" sz="1200" kern="1200" dirty="0">
                <a:solidFill>
                  <a:schemeClr val="tx1"/>
                </a:solidFill>
                <a:effectLst/>
                <a:latin typeface="+mn-lt"/>
                <a:ea typeface="+mn-ea"/>
                <a:cs typeface="+mn-cs"/>
              </a:rPr>
              <a:t>Reduced inboard length with no ‘cross-over’ in PR1 and no/minimal in PR2 boats</a:t>
            </a:r>
          </a:p>
          <a:p>
            <a:pPr lvl="0"/>
            <a:r>
              <a:rPr lang="en-GB" sz="1200" kern="1200" dirty="0">
                <a:solidFill>
                  <a:schemeClr val="tx1"/>
                </a:solidFill>
                <a:effectLst/>
                <a:latin typeface="+mn-lt"/>
                <a:ea typeface="+mn-ea"/>
                <a:cs typeface="+mn-cs"/>
              </a:rPr>
              <a:t>Oarlock heights set level</a:t>
            </a:r>
          </a:p>
          <a:p>
            <a:pPr lvl="0"/>
            <a:r>
              <a:rPr lang="en-GB" sz="1200" kern="1200" dirty="0">
                <a:solidFill>
                  <a:schemeClr val="tx1"/>
                </a:solidFill>
                <a:effectLst/>
                <a:latin typeface="+mn-lt"/>
                <a:ea typeface="+mn-ea"/>
                <a:cs typeface="+mn-cs"/>
              </a:rPr>
              <a:t>Factor additional sitting height of athlete with seat padding/cushion.</a:t>
            </a:r>
          </a:p>
          <a:p>
            <a:pPr lvl="0"/>
            <a:r>
              <a:rPr lang="en-GB" sz="1200" kern="1200" dirty="0">
                <a:solidFill>
                  <a:schemeClr val="tx1"/>
                </a:solidFill>
                <a:effectLst/>
                <a:latin typeface="+mn-lt"/>
                <a:ea typeface="+mn-ea"/>
                <a:cs typeface="+mn-cs"/>
              </a:rPr>
              <a:t>Seat back rake angle set at &lt; 90°</a:t>
            </a:r>
          </a:p>
          <a:p>
            <a:pPr lvl="0"/>
            <a:r>
              <a:rPr lang="en-GB" sz="1200" kern="1200" dirty="0">
                <a:solidFill>
                  <a:schemeClr val="tx1"/>
                </a:solidFill>
                <a:effectLst/>
                <a:latin typeface="+mn-lt"/>
                <a:ea typeface="+mn-ea"/>
                <a:cs typeface="+mn-cs"/>
              </a:rPr>
              <a:t>PR2 rowers should be encouraged to maximise their function and row without the backrest if possible</a:t>
            </a:r>
          </a:p>
          <a:p>
            <a:pPr lvl="0"/>
            <a:r>
              <a:rPr lang="en-GB" sz="1200" kern="1200" dirty="0">
                <a:solidFill>
                  <a:schemeClr val="tx1"/>
                </a:solidFill>
                <a:effectLst/>
                <a:latin typeface="+mn-lt"/>
                <a:ea typeface="+mn-ea"/>
                <a:cs typeface="+mn-cs"/>
              </a:rPr>
              <a:t>Pontoon depth can impact on rigging heights</a:t>
            </a:r>
          </a:p>
          <a:p>
            <a:pPr lvl="0"/>
            <a:r>
              <a:rPr lang="en-GB" sz="1200" kern="1200" dirty="0">
                <a:solidFill>
                  <a:schemeClr val="tx1"/>
                </a:solidFill>
                <a:effectLst/>
                <a:latin typeface="+mn-lt"/>
                <a:ea typeface="+mn-ea"/>
                <a:cs typeface="+mn-cs"/>
              </a:rPr>
              <a:t>PR2 rowers with good sitting balance should be encouraged to row without pontoons</a:t>
            </a:r>
          </a:p>
          <a:p>
            <a:endParaRPr lang="en-GB" dirty="0"/>
          </a:p>
        </p:txBody>
      </p:sp>
      <p:sp>
        <p:nvSpPr>
          <p:cNvPr id="4" name="Slide Number Placeholder 3"/>
          <p:cNvSpPr>
            <a:spLocks noGrp="1"/>
          </p:cNvSpPr>
          <p:nvPr>
            <p:ph type="sldNum" sz="quarter" idx="5"/>
          </p:nvPr>
        </p:nvSpPr>
        <p:spPr/>
        <p:txBody>
          <a:bodyPr/>
          <a:lstStyle/>
          <a:p>
            <a:fld id="{9FB7AED1-D90C-47F8-B072-B9046BD151C0}" type="slidenum">
              <a:rPr lang="en-GB" smtClean="0"/>
              <a:t>7</a:t>
            </a:fld>
            <a:endParaRPr lang="en-GB"/>
          </a:p>
        </p:txBody>
      </p:sp>
    </p:spTree>
    <p:extLst>
      <p:ext uri="{BB962C8B-B14F-4D97-AF65-F5344CB8AC3E}">
        <p14:creationId xmlns:p14="http://schemas.microsoft.com/office/powerpoint/2010/main" val="2663949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8</a:t>
            </a:fld>
            <a:endParaRPr lang="en-GB"/>
          </a:p>
        </p:txBody>
      </p:sp>
    </p:spTree>
    <p:extLst>
      <p:ext uri="{BB962C8B-B14F-4D97-AF65-F5344CB8AC3E}">
        <p14:creationId xmlns:p14="http://schemas.microsoft.com/office/powerpoint/2010/main" val="364455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FB7AED1-D90C-47F8-B072-B9046BD151C0}" type="slidenum">
              <a:rPr lang="en-GB" smtClean="0"/>
              <a:t>9</a:t>
            </a:fld>
            <a:endParaRPr lang="en-GB"/>
          </a:p>
        </p:txBody>
      </p:sp>
    </p:spTree>
    <p:extLst>
      <p:ext uri="{BB962C8B-B14F-4D97-AF65-F5344CB8AC3E}">
        <p14:creationId xmlns:p14="http://schemas.microsoft.com/office/powerpoint/2010/main" val="1409228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print">
            <a:extLst>
              <a:ext uri="{28A0092B-C50C-407E-A947-70E740481C1C}">
                <a14:useLocalDpi xmlns:a14="http://schemas.microsoft.com/office/drawing/2010/main"/>
              </a:ext>
            </a:extLst>
          </a:blip>
          <a:srcRect r="-20"/>
          <a:stretch/>
        </p:blipFill>
        <p:spPr>
          <a:xfrm>
            <a:off x="-559768" y="0"/>
            <a:ext cx="13342451" cy="6741368"/>
          </a:xfrm>
          <a:prstGeom prst="rect">
            <a:avLst/>
          </a:prstGeom>
        </p:spPr>
      </p:pic>
      <p:sp>
        <p:nvSpPr>
          <p:cNvPr id="4" name="Rectangle 3"/>
          <p:cNvSpPr/>
          <p:nvPr userDrawn="1"/>
        </p:nvSpPr>
        <p:spPr>
          <a:xfrm>
            <a:off x="0" y="6165304"/>
            <a:ext cx="12192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2" name="Title 1"/>
          <p:cNvSpPr>
            <a:spLocks noGrp="1"/>
          </p:cNvSpPr>
          <p:nvPr>
            <p:ph type="ctrTitle" hasCustomPrompt="1"/>
          </p:nvPr>
        </p:nvSpPr>
        <p:spPr>
          <a:xfrm>
            <a:off x="2735627" y="4437112"/>
            <a:ext cx="9456373" cy="1440160"/>
          </a:xfrm>
          <a:solidFill>
            <a:schemeClr val="accent2">
              <a:alpha val="64000"/>
            </a:schemeClr>
          </a:solidFill>
          <a:ln>
            <a:solidFill>
              <a:schemeClr val="accent2"/>
            </a:solidFill>
          </a:ln>
        </p:spPr>
        <p:txBody>
          <a:bodyPr>
            <a:normAutofit/>
          </a:bodyPr>
          <a:lstStyle>
            <a:lvl1pPr>
              <a:defRPr sz="4000">
                <a:solidFill>
                  <a:schemeClr val="bg1"/>
                </a:solidFill>
                <a:latin typeface="Microsoft Sans Serif" panose="020B0604020202020204" pitchFamily="34" charset="0"/>
                <a:cs typeface="Microsoft Sans Serif" panose="020B060402020202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2735627" y="6165304"/>
            <a:ext cx="7644767" cy="593968"/>
          </a:xfrm>
        </p:spPr>
        <p:txBody>
          <a:bodyPr>
            <a:normAutofit/>
          </a:bodyPr>
          <a:lstStyle>
            <a:lvl1pPr marL="0" indent="0" algn="l">
              <a:buNone/>
              <a:defRPr sz="2800">
                <a:solidFill>
                  <a:schemeClr val="accent2"/>
                </a:solidFill>
                <a:latin typeface="Microsoft Sans Serif" panose="020B0604020202020204" pitchFamily="34" charset="0"/>
                <a:cs typeface="Microsoft Sans Serif"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784299" y="116633"/>
            <a:ext cx="3162759" cy="1284221"/>
          </a:xfrm>
          <a:prstGeom prst="rect">
            <a:avLst/>
          </a:prstGeom>
        </p:spPr>
      </p:pic>
    </p:spTree>
    <p:extLst>
      <p:ext uri="{BB962C8B-B14F-4D97-AF65-F5344CB8AC3E}">
        <p14:creationId xmlns:p14="http://schemas.microsoft.com/office/powerpoint/2010/main" val="68906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100"/>
                                  </p:stCondLst>
                                  <p:childTnLst>
                                    <p:animMotion origin="layout" path="M -4.52464E-6 -4.03289E-6 L 0.04077 -0.06393 " pathEditMode="relative" rAng="0" ptsTypes="AA">
                                      <p:cBhvr>
                                        <p:cTn id="6" dur="3000" fill="hold"/>
                                        <p:tgtEl>
                                          <p:spTgt spid="9"/>
                                        </p:tgtEl>
                                        <p:attrNameLst>
                                          <p:attrName>ppt_x</p:attrName>
                                          <p:attrName>ppt_y</p:attrName>
                                        </p:attrNameLst>
                                      </p:cBhvr>
                                      <p:rCtr x="2030" y="-31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808" y="5135057"/>
            <a:ext cx="11734185" cy="881567"/>
          </a:xfrm>
          <a:solidFill>
            <a:schemeClr val="accent2">
              <a:alpha val="64000"/>
            </a:schemeClr>
          </a:solidFill>
          <a:ln>
            <a:solidFill>
              <a:schemeClr val="accent2"/>
            </a:solidFill>
          </a:ln>
        </p:spPr>
        <p:txBody>
          <a:bodyPr>
            <a:normAutofit/>
          </a:bodyPr>
          <a:lstStyle>
            <a:lvl1pPr>
              <a:defRPr sz="4000">
                <a:solidFill>
                  <a:schemeClr val="bg1"/>
                </a:solidFill>
                <a:latin typeface="Microsoft Sans Serif" panose="020B0604020202020204" pitchFamily="34" charset="0"/>
                <a:cs typeface="Microsoft Sans Serif" panose="020B0604020202020204" pitchFamily="34" charset="0"/>
              </a:defRPr>
            </a:lvl1pPr>
          </a:lstStyle>
          <a:p>
            <a:r>
              <a:rPr lang="en-US" dirty="0"/>
              <a:t>Click to edit Master title style</a:t>
            </a:r>
            <a:endParaRPr lang="en-IN" dirty="0"/>
          </a:p>
        </p:txBody>
      </p:sp>
      <p:sp>
        <p:nvSpPr>
          <p:cNvPr id="3" name="Subtitle 2"/>
          <p:cNvSpPr>
            <a:spLocks noGrp="1"/>
          </p:cNvSpPr>
          <p:nvPr>
            <p:ph type="subTitle" idx="1"/>
          </p:nvPr>
        </p:nvSpPr>
        <p:spPr>
          <a:xfrm>
            <a:off x="2735627" y="6165304"/>
            <a:ext cx="7644767" cy="593968"/>
          </a:xfrm>
        </p:spPr>
        <p:txBody>
          <a:bodyPr>
            <a:normAutofit/>
          </a:bodyPr>
          <a:lstStyle>
            <a:lvl1pPr marL="0" indent="0" algn="l">
              <a:buNone/>
              <a:defRPr sz="2800">
                <a:solidFill>
                  <a:schemeClr val="accent2"/>
                </a:solidFill>
                <a:latin typeface="Microsoft Sans Serif" panose="020B0604020202020204" pitchFamily="34" charset="0"/>
                <a:cs typeface="Microsoft Sans Serif"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IN" dirty="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2945" y="72304"/>
            <a:ext cx="2326622" cy="944713"/>
          </a:xfrm>
          <a:prstGeom prst="rect">
            <a:avLst/>
          </a:prstGeom>
        </p:spPr>
      </p:pic>
      <p:grpSp>
        <p:nvGrpSpPr>
          <p:cNvPr id="8" name="Groupe 7"/>
          <p:cNvGrpSpPr/>
          <p:nvPr userDrawn="1"/>
        </p:nvGrpSpPr>
        <p:grpSpPr>
          <a:xfrm>
            <a:off x="623393" y="-1167886"/>
            <a:ext cx="9273111" cy="7258850"/>
            <a:chOff x="4611426" y="-2634098"/>
            <a:chExt cx="6954833" cy="7258850"/>
          </a:xfrm>
          <a:blipFill>
            <a:blip r:embed="rId3"/>
            <a:stretch>
              <a:fillRect/>
            </a:stretch>
          </a:blipFill>
        </p:grpSpPr>
        <p:sp>
          <p:nvSpPr>
            <p:cNvPr id="5" name="Rectangle à coins arrondis 4"/>
            <p:cNvSpPr/>
            <p:nvPr userDrawn="1"/>
          </p:nvSpPr>
          <p:spPr>
            <a:xfrm rot="18854625">
              <a:off x="2714260" y="-736932"/>
              <a:ext cx="5604711" cy="18103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4" name="Rectangle à coins arrondis 13"/>
            <p:cNvSpPr/>
            <p:nvPr userDrawn="1"/>
          </p:nvSpPr>
          <p:spPr>
            <a:xfrm rot="18854625">
              <a:off x="3521455" y="494600"/>
              <a:ext cx="6742954" cy="108012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5" name="Rectangle à coins arrondis 14"/>
            <p:cNvSpPr/>
            <p:nvPr userDrawn="1"/>
          </p:nvSpPr>
          <p:spPr>
            <a:xfrm rot="18854625">
              <a:off x="5530671" y="430828"/>
              <a:ext cx="6467994" cy="150271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6" name="Rectangle à coins arrondis 15"/>
            <p:cNvSpPr/>
            <p:nvPr userDrawn="1"/>
          </p:nvSpPr>
          <p:spPr>
            <a:xfrm rot="18854625">
              <a:off x="7944832" y="1003324"/>
              <a:ext cx="5350350" cy="189250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grpSp>
    </p:spTree>
    <p:extLst>
      <p:ext uri="{BB962C8B-B14F-4D97-AF65-F5344CB8AC3E}">
        <p14:creationId xmlns:p14="http://schemas.microsoft.com/office/powerpoint/2010/main" val="231001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1" y="0"/>
            <a:ext cx="9634956" cy="988286"/>
          </a:xfrm>
          <a:noFill/>
        </p:spPr>
        <p:txBody>
          <a:bodyPr>
            <a:normAutofit/>
          </a:bodyPr>
          <a:lstStyle>
            <a:lvl1pPr algn="l">
              <a:defRPr sz="2800">
                <a:solidFill>
                  <a:srgbClr val="01467D"/>
                </a:solidFill>
                <a:latin typeface="Microsoft Sans Serif" panose="020B0604020202020204" pitchFamily="34" charset="0"/>
                <a:cs typeface="Microsoft Sans Serif" panose="020B0604020202020204" pitchFamily="34" charset="0"/>
              </a:defRPr>
            </a:lvl1pPr>
          </a:lstStyle>
          <a:p>
            <a:r>
              <a:rPr lang="en-US" dirty="0"/>
              <a:t>Click to edit Master </a:t>
            </a:r>
            <a:r>
              <a:rPr lang="en-US"/>
              <a:t>title style</a:t>
            </a:r>
            <a:endParaRPr lang="en-IN" dirty="0"/>
          </a:p>
        </p:txBody>
      </p:sp>
      <p:sp>
        <p:nvSpPr>
          <p:cNvPr id="3" name="Content Placeholder 2"/>
          <p:cNvSpPr>
            <a:spLocks noGrp="1"/>
          </p:cNvSpPr>
          <p:nvPr>
            <p:ph idx="1"/>
          </p:nvPr>
        </p:nvSpPr>
        <p:spPr>
          <a:xfrm>
            <a:off x="335360" y="1600201"/>
            <a:ext cx="11566488" cy="4525963"/>
          </a:xfrm>
        </p:spPr>
        <p:txBody>
          <a:bodyPr/>
          <a:lstStyle>
            <a:lvl1pPr marL="342900" indent="-342900">
              <a:buSzPct val="90000"/>
              <a:buFontTx/>
              <a:buBlip>
                <a:blip r:embed="rId2"/>
              </a:buBlip>
              <a:defRPr sz="2800">
                <a:solidFill>
                  <a:srgbClr val="01467D"/>
                </a:solidFill>
                <a:latin typeface="Microsoft Sans Serif" panose="020B0604020202020204" pitchFamily="34" charset="0"/>
                <a:cs typeface="Microsoft Sans Serif" panose="020B0604020202020204" pitchFamily="34" charset="0"/>
              </a:defRPr>
            </a:lvl1pPr>
            <a:lvl2pPr>
              <a:defRPr sz="2400">
                <a:solidFill>
                  <a:srgbClr val="01467D"/>
                </a:solidFill>
                <a:latin typeface="Microsoft Sans Serif" panose="020B0604020202020204" pitchFamily="34" charset="0"/>
                <a:cs typeface="Microsoft Sans Serif" panose="020B0604020202020204" pitchFamily="34" charset="0"/>
              </a:defRPr>
            </a:lvl2pPr>
            <a:lvl3pPr>
              <a:defRPr sz="2000">
                <a:solidFill>
                  <a:srgbClr val="01467D"/>
                </a:solidFill>
                <a:latin typeface="Microsoft Sans Serif" panose="020B0604020202020204" pitchFamily="34" charset="0"/>
                <a:cs typeface="Microsoft Sans Serif" panose="020B0604020202020204" pitchFamily="34" charset="0"/>
              </a:defRPr>
            </a:lvl3pPr>
            <a:lvl4pPr>
              <a:defRPr sz="1800">
                <a:solidFill>
                  <a:srgbClr val="01467D"/>
                </a:solidFill>
                <a:latin typeface="Microsoft Sans Serif" panose="020B0604020202020204" pitchFamily="34" charset="0"/>
                <a:cs typeface="Microsoft Sans Serif" panose="020B0604020202020204" pitchFamily="34" charset="0"/>
              </a:defRPr>
            </a:lvl4pPr>
            <a:lvl5pPr>
              <a:defRPr sz="1800">
                <a:solidFill>
                  <a:srgbClr val="01467D"/>
                </a:solidFill>
                <a:latin typeface="Microsoft Sans Serif" panose="020B0604020202020204" pitchFamily="34" charset="0"/>
                <a:cs typeface="Microsoft Sans Serif"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28448" y="116632"/>
            <a:ext cx="1773400" cy="720080"/>
          </a:xfrm>
          <a:prstGeom prst="rect">
            <a:avLst/>
          </a:prstGeom>
        </p:spPr>
      </p:pic>
      <p:cxnSp>
        <p:nvCxnSpPr>
          <p:cNvPr id="11" name="Connecteur droit 10"/>
          <p:cNvCxnSpPr/>
          <p:nvPr userDrawn="1"/>
        </p:nvCxnSpPr>
        <p:spPr>
          <a:xfrm>
            <a:off x="0" y="98072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02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5361" y="0"/>
            <a:ext cx="9634956" cy="988286"/>
          </a:xfrm>
          <a:noFill/>
        </p:spPr>
        <p:txBody>
          <a:bodyPr>
            <a:normAutofit/>
          </a:bodyPr>
          <a:lstStyle>
            <a:lvl1pPr algn="l">
              <a:defRPr sz="2800">
                <a:solidFill>
                  <a:srgbClr val="01467D"/>
                </a:solidFill>
                <a:latin typeface="Microsoft Sans Serif" panose="020B0604020202020204" pitchFamily="34" charset="0"/>
                <a:cs typeface="Microsoft Sans Serif" panose="020B0604020202020204" pitchFamily="34" charset="0"/>
              </a:defRPr>
            </a:lvl1pPr>
          </a:lstStyle>
          <a:p>
            <a:r>
              <a:rPr lang="en-US" dirty="0"/>
              <a:t>Click to edit Master </a:t>
            </a:r>
            <a:r>
              <a:rPr lang="en-US"/>
              <a:t>title style</a:t>
            </a:r>
            <a:endParaRPr lang="en-IN" dirty="0"/>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8448" y="116632"/>
            <a:ext cx="1773400" cy="720080"/>
          </a:xfrm>
          <a:prstGeom prst="rect">
            <a:avLst/>
          </a:prstGeom>
        </p:spPr>
      </p:pic>
      <p:cxnSp>
        <p:nvCxnSpPr>
          <p:cNvPr id="11" name="Connecteur droit 10"/>
          <p:cNvCxnSpPr/>
          <p:nvPr userDrawn="1"/>
        </p:nvCxnSpPr>
        <p:spPr>
          <a:xfrm>
            <a:off x="0" y="980728"/>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36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6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0050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6145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451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vert="horz" lIns="91440" tIns="45720" rIns="91440" bIns="45720" rtlCol="0" anchor="ctr">
            <a:normAutofit/>
          </a:bodyPr>
          <a:lstStyle/>
          <a:p>
            <a:r>
              <a:rPr lang="fr-FR" dirty="0"/>
              <a:t>Modifiez le style du titre</a:t>
            </a:r>
            <a:endParaRPr lang="en-US" dirty="0"/>
          </a:p>
        </p:txBody>
      </p:sp>
      <p:pic>
        <p:nvPicPr>
          <p:cNvPr id="4" name="Imag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02" y="71414"/>
            <a:ext cx="1714469" cy="532258"/>
          </a:xfrm>
          <a:prstGeom prst="rect">
            <a:avLst/>
          </a:prstGeom>
        </p:spPr>
      </p:pic>
    </p:spTree>
    <p:extLst>
      <p:ext uri="{BB962C8B-B14F-4D97-AF65-F5344CB8AC3E}">
        <p14:creationId xmlns:p14="http://schemas.microsoft.com/office/powerpoint/2010/main" val="1526042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BD4D-AA4F-4646-AB73-C2AB44FBE52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07354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spcBef>
          <a:spcPct val="0"/>
        </a:spcBef>
        <a:buNone/>
        <a:defRPr sz="3600" kern="1200">
          <a:solidFill>
            <a:schemeClr val="accent1"/>
          </a:solidFill>
          <a:latin typeface="Microsoft Sans Serif" panose="020B0604020202020204" pitchFamily="34" charset="0"/>
          <a:ea typeface="+mj-ea"/>
          <a:cs typeface="Microsoft Sans Serif" panose="020B0604020202020204" pitchFamily="34" charset="0"/>
        </a:defRPr>
      </a:lvl1pPr>
    </p:titleStyle>
    <p:bodyStyle>
      <a:lvl1pPr marL="457200" indent="-457200" algn="l" defTabSz="914400" rtl="0" eaLnBrk="1" latinLnBrk="0" hangingPunct="1">
        <a:spcBef>
          <a:spcPct val="20000"/>
        </a:spcBef>
        <a:buSzPct val="90000"/>
        <a:buFontTx/>
        <a:buBlip>
          <a:blip r:embed="rId10"/>
        </a:buBlip>
        <a:defRPr sz="2800" kern="1200">
          <a:solidFill>
            <a:schemeClr val="accent1"/>
          </a:solidFill>
          <a:latin typeface="Microsoft Sans Serif" panose="020B0604020202020204" pitchFamily="34" charset="0"/>
          <a:ea typeface="+mn-ea"/>
          <a:cs typeface="Microsoft Sans Serif"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accent1"/>
          </a:solidFill>
          <a:latin typeface="Microsoft Sans Serif" panose="020B0604020202020204" pitchFamily="34" charset="0"/>
          <a:ea typeface="+mn-ea"/>
          <a:cs typeface="Microsoft Sans Serif"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1"/>
          </a:solidFill>
          <a:latin typeface="Microsoft Sans Serif" panose="020B0604020202020204" pitchFamily="34" charset="0"/>
          <a:ea typeface="+mn-ea"/>
          <a:cs typeface="Microsoft Sans Serif" panose="020B0604020202020204"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1"/>
          </a:solidFill>
          <a:latin typeface="Microsoft Sans Serif" panose="020B0604020202020204" pitchFamily="34" charset="0"/>
          <a:ea typeface="+mn-ea"/>
          <a:cs typeface="Microsoft Sans Serif"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accent1"/>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package" Target="../embeddings/Microsoft_Word_Document.docx"/><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worldrowing.com/para-rowin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www.worldrowing.com/mm/Document/General/General/12/75/67/RiggingsurveyAdaptiveParalympic2016POGFINAL_Neutral.xls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https://www.britishrowing.org/wp-content/uploads/2018/02/Website-Feature-Image-Adaptive-Rowing-Equipment.jp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vimeo.com/151682117"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42" y="-1181169"/>
            <a:ext cx="11632469" cy="9542396"/>
          </a:xfrm>
        </p:spPr>
      </p:pic>
      <p:sp>
        <p:nvSpPr>
          <p:cNvPr id="8" name="TextBox 7"/>
          <p:cNvSpPr txBox="1"/>
          <p:nvPr/>
        </p:nvSpPr>
        <p:spPr>
          <a:xfrm>
            <a:off x="589049" y="2189646"/>
            <a:ext cx="495776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Para-Rowing Rigging Considerations</a:t>
            </a:r>
          </a:p>
        </p:txBody>
      </p:sp>
      <p:sp>
        <p:nvSpPr>
          <p:cNvPr id="10" name="TextBox 9"/>
          <p:cNvSpPr txBox="1"/>
          <p:nvPr/>
        </p:nvSpPr>
        <p:spPr>
          <a:xfrm>
            <a:off x="589048" y="5737101"/>
            <a:ext cx="4957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September 2019</a:t>
            </a:r>
          </a:p>
        </p:txBody>
      </p:sp>
      <p:pic>
        <p:nvPicPr>
          <p:cNvPr id="7" name="Picture 6">
            <a:extLst>
              <a:ext uri="{FF2B5EF4-FFF2-40B4-BE49-F238E27FC236}">
                <a16:creationId xmlns:a16="http://schemas.microsoft.com/office/drawing/2014/main" id="{6703D5DE-AA6F-C74F-BB59-9CC6D94FE50A}"/>
              </a:ext>
            </a:extLst>
          </p:cNvPr>
          <p:cNvPicPr/>
          <p:nvPr/>
        </p:nvPicPr>
        <p:blipFill>
          <a:blip r:embed="rId4"/>
          <a:stretch>
            <a:fillRect/>
          </a:stretch>
        </p:blipFill>
        <p:spPr>
          <a:xfrm>
            <a:off x="9765323" y="5498123"/>
            <a:ext cx="1336431" cy="678428"/>
          </a:xfrm>
          <a:prstGeom prst="rect">
            <a:avLst/>
          </a:prstGeom>
        </p:spPr>
      </p:pic>
    </p:spTree>
    <p:extLst>
      <p:ext uri="{BB962C8B-B14F-4D97-AF65-F5344CB8AC3E}">
        <p14:creationId xmlns:p14="http://schemas.microsoft.com/office/powerpoint/2010/main" val="11911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04CD-92B6-1C4E-8A3B-2306B7B6D7FF}"/>
              </a:ext>
            </a:extLst>
          </p:cNvPr>
          <p:cNvSpPr>
            <a:spLocks noGrp="1"/>
          </p:cNvSpPr>
          <p:nvPr>
            <p:ph type="title"/>
          </p:nvPr>
        </p:nvSpPr>
        <p:spPr/>
        <p:txBody>
          <a:bodyPr/>
          <a:lstStyle/>
          <a:p>
            <a:r>
              <a:rPr lang="en-AU" dirty="0"/>
              <a:t>Utilisation</a:t>
            </a:r>
            <a:r>
              <a:rPr lang="en-GB" dirty="0"/>
              <a:t> </a:t>
            </a:r>
          </a:p>
        </p:txBody>
      </p:sp>
      <p:sp>
        <p:nvSpPr>
          <p:cNvPr id="3" name="Rectangle 2">
            <a:extLst>
              <a:ext uri="{FF2B5EF4-FFF2-40B4-BE49-F238E27FC236}">
                <a16:creationId xmlns:a16="http://schemas.microsoft.com/office/drawing/2014/main" id="{0C7C3D7D-8B40-554D-91E3-C4602D2F2E95}"/>
              </a:ext>
            </a:extLst>
          </p:cNvPr>
          <p:cNvSpPr/>
          <p:nvPr/>
        </p:nvSpPr>
        <p:spPr>
          <a:xfrm>
            <a:off x="6279132" y="1954881"/>
            <a:ext cx="3691185" cy="3182410"/>
          </a:xfrm>
          <a:prstGeom prst="rect">
            <a:avLst/>
          </a:prstGeom>
        </p:spPr>
        <p:txBody>
          <a:bodyPr wrap="square">
            <a:spAutoFit/>
          </a:bodyPr>
          <a:lstStyle/>
          <a:p>
            <a:pPr>
              <a:spcAft>
                <a:spcPts val="0"/>
              </a:spcAft>
            </a:pPr>
            <a:r>
              <a:rPr lang="en-AU"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Utilisation of work-capacity of the body segments</a:t>
            </a:r>
            <a:r>
              <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a:t>
            </a:r>
          </a:p>
          <a:p>
            <a:pPr marL="1257300" lvl="3" indent="-342900">
              <a:spcBef>
                <a:spcPct val="20000"/>
              </a:spcBef>
              <a:spcAft>
                <a:spcPts val="600"/>
              </a:spcAft>
              <a:buSzPct val="90000"/>
              <a:buBlip>
                <a:blip r:embed="rId3"/>
              </a:buBlip>
            </a:pPr>
            <a:r>
              <a:rPr 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Trunk muscles utilise only about 55% of their power</a:t>
            </a: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Legs use up to 95% of their power</a:t>
            </a: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Arms’ utilisation is about 75% of their power</a:t>
            </a:r>
          </a:p>
        </p:txBody>
      </p:sp>
      <p:pic>
        <p:nvPicPr>
          <p:cNvPr id="4" name="Object 29">
            <a:extLst>
              <a:ext uri="{FF2B5EF4-FFF2-40B4-BE49-F238E27FC236}">
                <a16:creationId xmlns:a16="http://schemas.microsoft.com/office/drawing/2014/main" id="{AB633F1A-F2B3-AD41-9CD6-F6975B67CED5}"/>
              </a:ext>
            </a:extLst>
          </p:cNvPr>
          <p:cNvPicPr/>
          <p:nvPr/>
        </p:nvPicPr>
        <p:blipFill>
          <a:blip r:embed="rId4" cstate="print">
            <a:extLst>
              <a:ext uri="{28A0092B-C50C-407E-A947-70E740481C1C}">
                <a14:useLocalDpi xmlns:a14="http://schemas.microsoft.com/office/drawing/2010/main" val="0"/>
              </a:ext>
            </a:extLst>
          </a:blip>
          <a:srcRect l="-2783" t="-3377" r="-2750" b="-3531"/>
          <a:stretch>
            <a:fillRect/>
          </a:stretch>
        </p:blipFill>
        <p:spPr bwMode="auto">
          <a:xfrm>
            <a:off x="879298" y="1954881"/>
            <a:ext cx="5216702" cy="3797321"/>
          </a:xfrm>
          <a:prstGeom prst="rect">
            <a:avLst/>
          </a:prstGeom>
          <a:noFill/>
          <a:ln w="38100" cmpd="sng">
            <a:solidFill>
              <a:srgbClr val="000000"/>
            </a:solidFill>
            <a:miter lim="800000"/>
            <a:headEnd/>
            <a:tailEnd/>
          </a:ln>
          <a:effectLst/>
        </p:spPr>
      </p:pic>
    </p:spTree>
    <p:extLst>
      <p:ext uri="{BB962C8B-B14F-4D97-AF65-F5344CB8AC3E}">
        <p14:creationId xmlns:p14="http://schemas.microsoft.com/office/powerpoint/2010/main" val="95278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B614-CD48-4847-93FB-8739177ABE19}"/>
              </a:ext>
            </a:extLst>
          </p:cNvPr>
          <p:cNvSpPr>
            <a:spLocks noGrp="1"/>
          </p:cNvSpPr>
          <p:nvPr>
            <p:ph type="title"/>
          </p:nvPr>
        </p:nvSpPr>
        <p:spPr/>
        <p:txBody>
          <a:bodyPr/>
          <a:lstStyle/>
          <a:p>
            <a:r>
              <a:rPr lang="en-GB" dirty="0"/>
              <a:t>Fixed Seat Stroke Arcs</a:t>
            </a:r>
          </a:p>
        </p:txBody>
      </p:sp>
      <p:sp>
        <p:nvSpPr>
          <p:cNvPr id="3" name="Rectangle 2">
            <a:extLst>
              <a:ext uri="{FF2B5EF4-FFF2-40B4-BE49-F238E27FC236}">
                <a16:creationId xmlns:a16="http://schemas.microsoft.com/office/drawing/2014/main" id="{3B5180BE-B4A4-4241-96A4-F2782069B05A}"/>
              </a:ext>
            </a:extLst>
          </p:cNvPr>
          <p:cNvSpPr/>
          <p:nvPr/>
        </p:nvSpPr>
        <p:spPr>
          <a:xfrm>
            <a:off x="0" y="1799085"/>
            <a:ext cx="10403536" cy="4167295"/>
          </a:xfrm>
          <a:prstGeom prst="rect">
            <a:avLst/>
          </a:prstGeom>
        </p:spPr>
        <p:txBody>
          <a:bodyPr wrap="square">
            <a:spAutoFit/>
          </a:bodyPr>
          <a:lstStyle/>
          <a:p>
            <a:pPr>
              <a:spcAft>
                <a:spcPts val="0"/>
              </a:spcAft>
            </a:pP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PR1 </a:t>
            </a:r>
            <a:r>
              <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rower who is strapped to the seat around the torso, the reach is restricted to &lt;600mm, and if the rigging is similar to an able-bodied rower then this results in a stroke arc of around 40 degrees through standard rigging</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PR2 rower, the reach is achieved by extending the arms and body swing. The body swing can be exaggerated and a total stroke length of 1000mm can be achieved. On a standard rig this would equate to an arc of 67 degrees </a:t>
            </a:r>
          </a:p>
          <a:p>
            <a:pPr marL="1257300" lvl="3" indent="-342900">
              <a:spcBef>
                <a:spcPct val="20000"/>
              </a:spcBef>
              <a:spcAft>
                <a:spcPts val="600"/>
              </a:spcAft>
              <a:buSzPct val="90000"/>
              <a:buBlip>
                <a:blip r:embed="rId3"/>
              </a:buBlip>
            </a:pPr>
            <a:r>
              <a:rPr lang="en-GB" dirty="0">
                <a:solidFill>
                  <a:schemeClr val="tx2"/>
                </a:solidFill>
                <a:latin typeface="Microsoft Sans Serif" panose="020B0604020202020204" pitchFamily="34" charset="0"/>
                <a:cs typeface="Microsoft Sans Serif" panose="020B0604020202020204" pitchFamily="34" charset="0"/>
              </a:rPr>
              <a:t>By adjusting the span and the inboard for adaptive athletes, two things can be achieved:</a:t>
            </a:r>
          </a:p>
          <a:p>
            <a:pPr marL="1714500" lvl="4"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cs typeface="Microsoft Sans Serif" panose="020B0604020202020204" pitchFamily="34" charset="0"/>
              </a:rPr>
              <a:t>Increased stroke arc overall – aim for &gt;90-degree arc</a:t>
            </a:r>
          </a:p>
          <a:p>
            <a:pPr marL="1714500" lvl="4"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cs typeface="Microsoft Sans Serif" panose="020B0604020202020204" pitchFamily="34" charset="0"/>
              </a:rPr>
              <a:t>Distribution of the stroke arc achieved with the optimum position in relation to the pin</a:t>
            </a:r>
          </a:p>
          <a:p>
            <a:pPr marL="1257300" lvl="3" indent="-342900">
              <a:spcBef>
                <a:spcPct val="20000"/>
              </a:spcBef>
              <a:spcAft>
                <a:spcPts val="600"/>
              </a:spcAft>
              <a:buSzPct val="90000"/>
              <a:buBlip>
                <a:blip r:embed="rId3"/>
              </a:buBlip>
            </a:pPr>
            <a:endParaRPr lang="en-GB" dirty="0">
              <a:solidFill>
                <a:srgbClr val="1F497D"/>
              </a:solidFill>
              <a:latin typeface="Microsoft Sans Serif" panose="020B0604020202020204" pitchFamily="34" charset="0"/>
              <a:ea typeface="Calibri" panose="020F0502020204030204" pitchFamily="34" charset="0"/>
              <a:cs typeface="Microsoft Sans Serif" panose="020B0604020202020204" pitchFamily="34" charset="0"/>
            </a:endParaRPr>
          </a:p>
          <a:p>
            <a:pPr lvl="0"/>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11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0384-51D6-9749-8303-7DDD79E50959}"/>
              </a:ext>
            </a:extLst>
          </p:cNvPr>
          <p:cNvSpPr>
            <a:spLocks noGrp="1"/>
          </p:cNvSpPr>
          <p:nvPr>
            <p:ph type="title"/>
          </p:nvPr>
        </p:nvSpPr>
        <p:spPr/>
        <p:txBody>
          <a:bodyPr/>
          <a:lstStyle/>
          <a:p>
            <a:r>
              <a:rPr lang="en-GB" dirty="0"/>
              <a:t>Theoretical Stroke Arc Scenarios</a:t>
            </a:r>
          </a:p>
        </p:txBody>
      </p:sp>
      <p:pic>
        <p:nvPicPr>
          <p:cNvPr id="3" name="Picture 2">
            <a:extLst>
              <a:ext uri="{FF2B5EF4-FFF2-40B4-BE49-F238E27FC236}">
                <a16:creationId xmlns:a16="http://schemas.microsoft.com/office/drawing/2014/main" id="{8054D316-4A90-9E41-9135-D8DF94E8C5B3}"/>
              </a:ext>
            </a:extLst>
          </p:cNvPr>
          <p:cNvPicPr>
            <a:picLocks noChangeAspect="1"/>
          </p:cNvPicPr>
          <p:nvPr/>
        </p:nvPicPr>
        <p:blipFill>
          <a:blip r:embed="rId3"/>
          <a:stretch>
            <a:fillRect/>
          </a:stretch>
        </p:blipFill>
        <p:spPr>
          <a:xfrm>
            <a:off x="949211" y="1249607"/>
            <a:ext cx="6989141" cy="5290089"/>
          </a:xfrm>
          <a:prstGeom prst="rect">
            <a:avLst/>
          </a:prstGeom>
        </p:spPr>
      </p:pic>
      <p:graphicFrame>
        <p:nvGraphicFramePr>
          <p:cNvPr id="5" name="Table 4">
            <a:extLst>
              <a:ext uri="{FF2B5EF4-FFF2-40B4-BE49-F238E27FC236}">
                <a16:creationId xmlns:a16="http://schemas.microsoft.com/office/drawing/2014/main" id="{389668F4-C6EF-9C45-B5B0-8F672D838DD6}"/>
              </a:ext>
            </a:extLst>
          </p:cNvPr>
          <p:cNvGraphicFramePr>
            <a:graphicFrameLocks noGrp="1"/>
          </p:cNvGraphicFramePr>
          <p:nvPr>
            <p:extLst>
              <p:ext uri="{D42A27DB-BD31-4B8C-83A1-F6EECF244321}">
                <p14:modId xmlns:p14="http://schemas.microsoft.com/office/powerpoint/2010/main" val="366274617"/>
              </p:ext>
            </p:extLst>
          </p:nvPr>
        </p:nvGraphicFramePr>
        <p:xfrm>
          <a:off x="7215542" y="4670677"/>
          <a:ext cx="4422274" cy="1950720"/>
        </p:xfrm>
        <a:graphic>
          <a:graphicData uri="http://schemas.openxmlformats.org/drawingml/2006/table">
            <a:tbl>
              <a:tblPr/>
              <a:tblGrid>
                <a:gridCol w="1794041">
                  <a:extLst>
                    <a:ext uri="{9D8B030D-6E8A-4147-A177-3AD203B41FA5}">
                      <a16:colId xmlns:a16="http://schemas.microsoft.com/office/drawing/2014/main" val="674493393"/>
                    </a:ext>
                  </a:extLst>
                </a:gridCol>
                <a:gridCol w="910981">
                  <a:extLst>
                    <a:ext uri="{9D8B030D-6E8A-4147-A177-3AD203B41FA5}">
                      <a16:colId xmlns:a16="http://schemas.microsoft.com/office/drawing/2014/main" val="200909909"/>
                    </a:ext>
                  </a:extLst>
                </a:gridCol>
                <a:gridCol w="858626">
                  <a:extLst>
                    <a:ext uri="{9D8B030D-6E8A-4147-A177-3AD203B41FA5}">
                      <a16:colId xmlns:a16="http://schemas.microsoft.com/office/drawing/2014/main" val="1212690365"/>
                    </a:ext>
                  </a:extLst>
                </a:gridCol>
                <a:gridCol w="858626">
                  <a:extLst>
                    <a:ext uri="{9D8B030D-6E8A-4147-A177-3AD203B41FA5}">
                      <a16:colId xmlns:a16="http://schemas.microsoft.com/office/drawing/2014/main" val="737346098"/>
                    </a:ext>
                  </a:extLst>
                </a:gridCol>
              </a:tblGrid>
              <a:tr h="544566">
                <a:tc>
                  <a:txBody>
                    <a:bodyPr/>
                    <a:lstStyle/>
                    <a:p>
                      <a:br>
                        <a:rPr lang="en-GB" sz="1600" dirty="0">
                          <a:solidFill>
                            <a:schemeClr val="tx2"/>
                          </a:solidFill>
                          <a:effectLst/>
                          <a:latin typeface="Microsoft Sans Serif" panose="020B0604020202020204" pitchFamily="34" charset="0"/>
                          <a:cs typeface="Microsoft Sans Serif" panose="020B0604020202020204" pitchFamily="34" charset="0"/>
                        </a:rPr>
                      </a:br>
                      <a:endParaRPr lang="en-GB" sz="1600" dirty="0">
                        <a:solidFill>
                          <a:schemeClr val="tx2"/>
                        </a:solidFill>
                        <a:effectLst/>
                        <a:latin typeface="Microsoft Sans Serif" panose="020B0604020202020204" pitchFamily="34" charset="0"/>
                        <a:cs typeface="Microsoft Sans Serif" panose="020B0604020202020204" pitchFamily="34" charset="0"/>
                      </a:endParaRPr>
                    </a:p>
                    <a:p>
                      <a:r>
                        <a:rPr lang="en-GB" sz="1600" dirty="0">
                          <a:solidFill>
                            <a:schemeClr val="tx2"/>
                          </a:solidFill>
                          <a:effectLst/>
                          <a:latin typeface="Microsoft Sans Serif" panose="020B0604020202020204" pitchFamily="34" charset="0"/>
                          <a:cs typeface="Microsoft Sans Serif" panose="020B0604020202020204" pitchFamily="34" charset="0"/>
                        </a:rPr>
                        <a:t>Half span</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b="1" dirty="0">
                          <a:solidFill>
                            <a:schemeClr val="tx2"/>
                          </a:solidFill>
                          <a:effectLst/>
                          <a:latin typeface="Microsoft Sans Serif" panose="020B0604020202020204" pitchFamily="34" charset="0"/>
                          <a:cs typeface="Microsoft Sans Serif" panose="020B0604020202020204" pitchFamily="34" charset="0"/>
                        </a:rPr>
                        <a:t>40º</a:t>
                      </a:r>
                      <a:endParaRPr lang="en-GB" sz="1600" dirty="0">
                        <a:solidFill>
                          <a:schemeClr val="tx2"/>
                        </a:solidFill>
                        <a:effectLst/>
                        <a:latin typeface="Microsoft Sans Serif" panose="020B0604020202020204" pitchFamily="34" charset="0"/>
                        <a:cs typeface="Microsoft Sans Serif" panose="020B0604020202020204" pitchFamily="34" charset="0"/>
                      </a:endParaRPr>
                    </a:p>
                    <a:p>
                      <a:pPr algn="ctr"/>
                      <a:r>
                        <a:rPr lang="en-GB" sz="1600" dirty="0">
                          <a:solidFill>
                            <a:schemeClr val="tx2"/>
                          </a:solidFill>
                          <a:effectLst/>
                          <a:latin typeface="Microsoft Sans Serif" panose="020B0604020202020204" pitchFamily="34" charset="0"/>
                          <a:cs typeface="Microsoft Sans Serif" panose="020B0604020202020204" pitchFamily="34" charset="0"/>
                        </a:rPr>
                        <a:t>80</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b="1" dirty="0">
                          <a:solidFill>
                            <a:schemeClr val="tx2"/>
                          </a:solidFill>
                          <a:effectLst/>
                          <a:latin typeface="Microsoft Sans Serif" panose="020B0604020202020204" pitchFamily="34" charset="0"/>
                          <a:cs typeface="Microsoft Sans Serif" panose="020B0604020202020204" pitchFamily="34" charset="0"/>
                        </a:rPr>
                        <a:t>60º</a:t>
                      </a:r>
                      <a:endParaRPr lang="en-GB" sz="1600" dirty="0">
                        <a:solidFill>
                          <a:schemeClr val="tx2"/>
                        </a:solidFill>
                        <a:effectLst/>
                        <a:latin typeface="Microsoft Sans Serif" panose="020B0604020202020204" pitchFamily="34" charset="0"/>
                        <a:cs typeface="Microsoft Sans Serif" panose="020B0604020202020204" pitchFamily="34" charset="0"/>
                      </a:endParaRPr>
                    </a:p>
                    <a:p>
                      <a:pPr algn="ctr"/>
                      <a:r>
                        <a:rPr lang="en-GB" sz="1600" dirty="0">
                          <a:solidFill>
                            <a:schemeClr val="tx2"/>
                          </a:solidFill>
                          <a:effectLst/>
                          <a:latin typeface="Microsoft Sans Serif" panose="020B0604020202020204" pitchFamily="34" charset="0"/>
                          <a:cs typeface="Microsoft Sans Serif" panose="020B0604020202020204" pitchFamily="34" charset="0"/>
                        </a:rPr>
                        <a:t>80</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b="1" dirty="0">
                          <a:solidFill>
                            <a:schemeClr val="tx2"/>
                          </a:solidFill>
                          <a:effectLst/>
                          <a:latin typeface="Microsoft Sans Serif" panose="020B0604020202020204" pitchFamily="34" charset="0"/>
                          <a:cs typeface="Microsoft Sans Serif" panose="020B0604020202020204" pitchFamily="34" charset="0"/>
                        </a:rPr>
                        <a:t>90º</a:t>
                      </a:r>
                      <a:endParaRPr lang="en-GB" sz="1600" dirty="0">
                        <a:solidFill>
                          <a:schemeClr val="tx2"/>
                        </a:solidFill>
                        <a:effectLst/>
                        <a:latin typeface="Microsoft Sans Serif" panose="020B0604020202020204" pitchFamily="34" charset="0"/>
                        <a:cs typeface="Microsoft Sans Serif" panose="020B0604020202020204" pitchFamily="34" charset="0"/>
                      </a:endParaRPr>
                    </a:p>
                    <a:p>
                      <a:pPr algn="ctr"/>
                      <a:r>
                        <a:rPr lang="en-GB" sz="1600" dirty="0">
                          <a:solidFill>
                            <a:schemeClr val="tx2"/>
                          </a:solidFill>
                          <a:effectLst/>
                          <a:latin typeface="Microsoft Sans Serif" panose="020B0604020202020204" pitchFamily="34" charset="0"/>
                          <a:cs typeface="Microsoft Sans Serif" panose="020B0604020202020204" pitchFamily="34" charset="0"/>
                        </a:rPr>
                        <a:t>62</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49912970"/>
                  </a:ext>
                </a:extLst>
              </a:tr>
              <a:tr h="181522">
                <a:tc>
                  <a:txBody>
                    <a:bodyPr/>
                    <a:lstStyle/>
                    <a:p>
                      <a:r>
                        <a:rPr lang="en-GB" sz="1600">
                          <a:solidFill>
                            <a:schemeClr val="tx2"/>
                          </a:solidFill>
                          <a:effectLst/>
                          <a:latin typeface="Microsoft Sans Serif" panose="020B0604020202020204" pitchFamily="34" charset="0"/>
                          <a:cs typeface="Microsoft Sans Serif" panose="020B0604020202020204" pitchFamily="34" charset="0"/>
                        </a:rPr>
                        <a:t>Overall length</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278</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a:solidFill>
                            <a:schemeClr val="tx2"/>
                          </a:solidFill>
                          <a:effectLst/>
                          <a:latin typeface="Microsoft Sans Serif" panose="020B0604020202020204" pitchFamily="34" charset="0"/>
                          <a:cs typeface="Microsoft Sans Serif" panose="020B0604020202020204" pitchFamily="34" charset="0"/>
                        </a:rPr>
                        <a:t>278</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252</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838467008"/>
                  </a:ext>
                </a:extLst>
              </a:tr>
              <a:tr h="181522">
                <a:tc>
                  <a:txBody>
                    <a:bodyPr/>
                    <a:lstStyle/>
                    <a:p>
                      <a:r>
                        <a:rPr lang="en-GB" sz="1600">
                          <a:solidFill>
                            <a:schemeClr val="tx2"/>
                          </a:solidFill>
                          <a:effectLst/>
                          <a:latin typeface="Microsoft Sans Serif" panose="020B0604020202020204" pitchFamily="34" charset="0"/>
                          <a:cs typeface="Microsoft Sans Serif" panose="020B0604020202020204" pitchFamily="34" charset="0"/>
                        </a:rPr>
                        <a:t>Inboard</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a:solidFill>
                            <a:schemeClr val="tx2"/>
                          </a:solidFill>
                          <a:effectLst/>
                          <a:latin typeface="Microsoft Sans Serif" panose="020B0604020202020204" pitchFamily="34" charset="0"/>
                          <a:cs typeface="Microsoft Sans Serif" panose="020B0604020202020204" pitchFamily="34" charset="0"/>
                        </a:rPr>
                        <a:t>80</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76</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58</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25162092"/>
                  </a:ext>
                </a:extLst>
              </a:tr>
              <a:tr h="181522">
                <a:tc>
                  <a:txBody>
                    <a:bodyPr/>
                    <a:lstStyle/>
                    <a:p>
                      <a:r>
                        <a:rPr lang="en-GB" sz="1600">
                          <a:solidFill>
                            <a:schemeClr val="tx2"/>
                          </a:solidFill>
                          <a:effectLst/>
                          <a:latin typeface="Microsoft Sans Serif" panose="020B0604020202020204" pitchFamily="34" charset="0"/>
                          <a:cs typeface="Microsoft Sans Serif" panose="020B0604020202020204" pitchFamily="34" charset="0"/>
                        </a:rPr>
                        <a:t>Overall degree</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a:solidFill>
                            <a:schemeClr val="tx2"/>
                          </a:solidFill>
                          <a:effectLst/>
                          <a:latin typeface="Microsoft Sans Serif" panose="020B0604020202020204" pitchFamily="34" charset="0"/>
                          <a:cs typeface="Microsoft Sans Serif" panose="020B0604020202020204" pitchFamily="34" charset="0"/>
                        </a:rPr>
                        <a:t>40</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60</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90</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502566075"/>
                  </a:ext>
                </a:extLst>
              </a:tr>
              <a:tr h="181522">
                <a:tc>
                  <a:txBody>
                    <a:bodyPr/>
                    <a:lstStyle/>
                    <a:p>
                      <a:r>
                        <a:rPr lang="en-GB" sz="1600">
                          <a:solidFill>
                            <a:schemeClr val="tx2"/>
                          </a:solidFill>
                          <a:effectLst/>
                          <a:latin typeface="Microsoft Sans Serif" panose="020B0604020202020204" pitchFamily="34" charset="0"/>
                          <a:cs typeface="Microsoft Sans Serif" panose="020B0604020202020204" pitchFamily="34" charset="0"/>
                        </a:rPr>
                        <a:t>Distribution to work</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a:solidFill>
                            <a:schemeClr val="tx2"/>
                          </a:solidFill>
                          <a:effectLst/>
                          <a:latin typeface="Microsoft Sans Serif" panose="020B0604020202020204" pitchFamily="34" charset="0"/>
                          <a:cs typeface="Microsoft Sans Serif" panose="020B0604020202020204" pitchFamily="34" charset="0"/>
                        </a:rPr>
                        <a:t>50/50</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55/45</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tc>
                  <a:txBody>
                    <a:bodyPr/>
                    <a:lstStyle/>
                    <a:p>
                      <a:pPr algn="ctr"/>
                      <a:r>
                        <a:rPr lang="en-GB" sz="1600" dirty="0">
                          <a:solidFill>
                            <a:schemeClr val="tx2"/>
                          </a:solidFill>
                          <a:effectLst/>
                          <a:latin typeface="Microsoft Sans Serif" panose="020B0604020202020204" pitchFamily="34" charset="0"/>
                          <a:cs typeface="Microsoft Sans Serif" panose="020B0604020202020204" pitchFamily="34" charset="0"/>
                        </a:rPr>
                        <a:t>55/45</a:t>
                      </a:r>
                    </a:p>
                  </a:txBody>
                  <a:tcPr marL="47625" marR="47625" marT="0" marB="0">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883312361"/>
                  </a:ext>
                </a:extLst>
              </a:tr>
            </a:tbl>
          </a:graphicData>
        </a:graphic>
      </p:graphicFrame>
      <p:sp>
        <p:nvSpPr>
          <p:cNvPr id="6" name="Rectangle 1">
            <a:extLst>
              <a:ext uri="{FF2B5EF4-FFF2-40B4-BE49-F238E27FC236}">
                <a16:creationId xmlns:a16="http://schemas.microsoft.com/office/drawing/2014/main" id="{D32A2EDE-D698-5542-8333-383299447C73}"/>
              </a:ext>
            </a:extLst>
          </p:cNvPr>
          <p:cNvSpPr>
            <a:spLocks noChangeArrowheads="1"/>
          </p:cNvSpPr>
          <p:nvPr/>
        </p:nvSpPr>
        <p:spPr bwMode="auto">
          <a:xfrm>
            <a:off x="702197" y="466763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00" b="0" i="0" u="none" strike="noStrike" cap="none" normalizeH="0" baseline="0">
                <a:ln>
                  <a:noFill/>
                </a:ln>
                <a:solidFill>
                  <a:schemeClr val="tx1"/>
                </a:solidFill>
                <a:effectLst/>
                <a:latin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41922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18532-A5DE-C24F-8FF0-B130702806F7}"/>
              </a:ext>
            </a:extLst>
          </p:cNvPr>
          <p:cNvSpPr>
            <a:spLocks noGrp="1"/>
          </p:cNvSpPr>
          <p:nvPr>
            <p:ph type="title"/>
          </p:nvPr>
        </p:nvSpPr>
        <p:spPr>
          <a:xfrm>
            <a:off x="335361" y="462986"/>
            <a:ext cx="9634956" cy="525299"/>
          </a:xfrm>
        </p:spPr>
        <p:txBody>
          <a:bodyPr>
            <a:normAutofit fontScale="90000"/>
          </a:bodyPr>
          <a:lstStyle/>
          <a:p>
            <a:r>
              <a:rPr lang="en-GB" sz="3100" dirty="0"/>
              <a:t>Current trends in Para-Rowing rigging used in international competition</a:t>
            </a:r>
            <a:br>
              <a:rPr lang="en-GB" dirty="0"/>
            </a:br>
            <a:endParaRPr lang="en-GB" dirty="0"/>
          </a:p>
        </p:txBody>
      </p:sp>
      <p:pic>
        <p:nvPicPr>
          <p:cNvPr id="3" name="image1.png">
            <a:extLst>
              <a:ext uri="{FF2B5EF4-FFF2-40B4-BE49-F238E27FC236}">
                <a16:creationId xmlns:a16="http://schemas.microsoft.com/office/drawing/2014/main" id="{FFDD8A52-CD24-F345-8888-7719F858A176}"/>
              </a:ext>
            </a:extLst>
          </p:cNvPr>
          <p:cNvPicPr/>
          <p:nvPr/>
        </p:nvPicPr>
        <p:blipFill>
          <a:blip r:embed="rId4" cstate="print"/>
          <a:stretch>
            <a:fillRect/>
          </a:stretch>
        </p:blipFill>
        <p:spPr>
          <a:xfrm>
            <a:off x="1216698" y="1178670"/>
            <a:ext cx="6237398" cy="4500659"/>
          </a:xfrm>
          <a:prstGeom prst="rect">
            <a:avLst/>
          </a:prstGeom>
        </p:spPr>
      </p:pic>
      <p:graphicFrame>
        <p:nvGraphicFramePr>
          <p:cNvPr id="17" name="Object 16">
            <a:extLst>
              <a:ext uri="{FF2B5EF4-FFF2-40B4-BE49-F238E27FC236}">
                <a16:creationId xmlns:a16="http://schemas.microsoft.com/office/drawing/2014/main" id="{EF5FFB42-F095-3647-8282-356B83C93E54}"/>
              </a:ext>
            </a:extLst>
          </p:cNvPr>
          <p:cNvGraphicFramePr>
            <a:graphicFrameLocks noChangeAspect="1"/>
          </p:cNvGraphicFramePr>
          <p:nvPr>
            <p:extLst>
              <p:ext uri="{D42A27DB-BD31-4B8C-83A1-F6EECF244321}">
                <p14:modId xmlns:p14="http://schemas.microsoft.com/office/powerpoint/2010/main" val="776295632"/>
              </p:ext>
            </p:extLst>
          </p:nvPr>
        </p:nvGraphicFramePr>
        <p:xfrm>
          <a:off x="6096000" y="5145814"/>
          <a:ext cx="5727700" cy="1447800"/>
        </p:xfrm>
        <a:graphic>
          <a:graphicData uri="http://schemas.openxmlformats.org/presentationml/2006/ole">
            <mc:AlternateContent xmlns:mc="http://schemas.openxmlformats.org/markup-compatibility/2006">
              <mc:Choice xmlns:v="urn:schemas-microsoft-com:vml" Requires="v">
                <p:oleObj spid="_x0000_s3099" name="Document" r:id="rId5" imgW="5727700" imgH="1447800" progId="Word.Document.12">
                  <p:embed/>
                </p:oleObj>
              </mc:Choice>
              <mc:Fallback>
                <p:oleObj name="Document" r:id="rId5" imgW="5727700" imgH="1447800" progId="Word.Document.12">
                  <p:embed/>
                  <p:pic>
                    <p:nvPicPr>
                      <p:cNvPr id="0" name=""/>
                      <p:cNvPicPr/>
                      <p:nvPr/>
                    </p:nvPicPr>
                    <p:blipFill>
                      <a:blip r:embed="rId6"/>
                      <a:stretch>
                        <a:fillRect/>
                      </a:stretch>
                    </p:blipFill>
                    <p:spPr>
                      <a:xfrm>
                        <a:off x="6096000" y="5145814"/>
                        <a:ext cx="5727700" cy="1447800"/>
                      </a:xfrm>
                      <a:prstGeom prst="rect">
                        <a:avLst/>
                      </a:prstGeom>
                    </p:spPr>
                  </p:pic>
                </p:oleObj>
              </mc:Fallback>
            </mc:AlternateContent>
          </a:graphicData>
        </a:graphic>
      </p:graphicFrame>
    </p:spTree>
    <p:extLst>
      <p:ext uri="{BB962C8B-B14F-4D97-AF65-F5344CB8AC3E}">
        <p14:creationId xmlns:p14="http://schemas.microsoft.com/office/powerpoint/2010/main" val="1721015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E05B-765A-044C-B765-FC5C56FFA8EA}"/>
              </a:ext>
            </a:extLst>
          </p:cNvPr>
          <p:cNvSpPr>
            <a:spLocks noGrp="1"/>
          </p:cNvSpPr>
          <p:nvPr>
            <p:ph type="title"/>
          </p:nvPr>
        </p:nvSpPr>
        <p:spPr/>
        <p:txBody>
          <a:bodyPr/>
          <a:lstStyle/>
          <a:p>
            <a:r>
              <a:rPr lang="en-GB" dirty="0"/>
              <a:t>Summary</a:t>
            </a:r>
          </a:p>
        </p:txBody>
      </p:sp>
      <p:sp>
        <p:nvSpPr>
          <p:cNvPr id="3" name="Rectangle 2">
            <a:extLst>
              <a:ext uri="{FF2B5EF4-FFF2-40B4-BE49-F238E27FC236}">
                <a16:creationId xmlns:a16="http://schemas.microsoft.com/office/drawing/2014/main" id="{AB043230-6C1D-AF4B-942B-67BA35267C18}"/>
              </a:ext>
            </a:extLst>
          </p:cNvPr>
          <p:cNvSpPr/>
          <p:nvPr/>
        </p:nvSpPr>
        <p:spPr>
          <a:xfrm>
            <a:off x="914399" y="1296108"/>
            <a:ext cx="10440366" cy="4265783"/>
          </a:xfrm>
          <a:prstGeom prst="rect">
            <a:avLst/>
          </a:prstGeom>
        </p:spPr>
        <p:txBody>
          <a:bodyPr wrap="square">
            <a:spAutoFit/>
          </a:bodyPr>
          <a:lstStyle/>
          <a:p>
            <a:r>
              <a:rPr lang="en-GB" dirty="0">
                <a:solidFill>
                  <a:srgbClr val="1F497D"/>
                </a:solidFill>
                <a:latin typeface="Helvetica" pitchFamily="2" charset="0"/>
              </a:rPr>
              <a:t>When evaluating any rigging parameter a clearly defined protocol should be used:</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How does it feel?</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How does it look?</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Record speed measurements / timed pieces</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Check / double check</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Adjust one parameter at a time only and evaluate</a:t>
            </a:r>
          </a:p>
          <a:p>
            <a:endParaRPr lang="en-GB" dirty="0">
              <a:solidFill>
                <a:srgbClr val="1F497D"/>
              </a:solidFill>
              <a:latin typeface="Helvetica" pitchFamily="2" charset="0"/>
            </a:endParaRPr>
          </a:p>
          <a:p>
            <a:r>
              <a:rPr lang="en-GB" dirty="0">
                <a:solidFill>
                  <a:srgbClr val="1F497D"/>
                </a:solidFill>
                <a:latin typeface="Helvetica" pitchFamily="2" charset="0"/>
              </a:rPr>
              <a:t>Further consideration:</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Encourage a strength and conditioning programme that increases upper thoracic mobility which will allow the athlete to employ effective use of the shoulders, which will help to increase length of the stroke in the fixed-seat boats.</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Encourage athletes to feather which will reduce air drag dramatically.</a:t>
            </a:r>
            <a:endParaRPr lang="en-GB" dirty="0">
              <a:solidFill>
                <a:srgbClr val="1F497D"/>
              </a:solidFill>
              <a:effectLst/>
              <a:latin typeface="Helvetica" pitchFamily="2" charset="0"/>
            </a:endParaRPr>
          </a:p>
        </p:txBody>
      </p:sp>
    </p:spTree>
    <p:extLst>
      <p:ext uri="{BB962C8B-B14F-4D97-AF65-F5344CB8AC3E}">
        <p14:creationId xmlns:p14="http://schemas.microsoft.com/office/powerpoint/2010/main" val="402710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D194-6E1C-7E4A-BCB9-7492F984D176}"/>
              </a:ext>
            </a:extLst>
          </p:cNvPr>
          <p:cNvSpPr>
            <a:spLocks noGrp="1"/>
          </p:cNvSpPr>
          <p:nvPr>
            <p:ph type="title"/>
          </p:nvPr>
        </p:nvSpPr>
        <p:spPr/>
        <p:txBody>
          <a:bodyPr/>
          <a:lstStyle/>
          <a:p>
            <a:r>
              <a:rPr lang="en-GB" dirty="0"/>
              <a:t>Para-Rowing Rigging Table</a:t>
            </a:r>
          </a:p>
        </p:txBody>
      </p:sp>
      <p:graphicFrame>
        <p:nvGraphicFramePr>
          <p:cNvPr id="4" name="Table 3">
            <a:extLst>
              <a:ext uri="{FF2B5EF4-FFF2-40B4-BE49-F238E27FC236}">
                <a16:creationId xmlns:a16="http://schemas.microsoft.com/office/drawing/2014/main" id="{3CAA06E2-6A5A-CA4D-83E4-F137C63D8B7A}"/>
              </a:ext>
            </a:extLst>
          </p:cNvPr>
          <p:cNvGraphicFramePr>
            <a:graphicFrameLocks noGrp="1"/>
          </p:cNvGraphicFramePr>
          <p:nvPr>
            <p:extLst>
              <p:ext uri="{D42A27DB-BD31-4B8C-83A1-F6EECF244321}">
                <p14:modId xmlns:p14="http://schemas.microsoft.com/office/powerpoint/2010/main" val="3752932286"/>
              </p:ext>
            </p:extLst>
          </p:nvPr>
        </p:nvGraphicFramePr>
        <p:xfrm>
          <a:off x="2071868" y="1111170"/>
          <a:ext cx="7736403" cy="4930815"/>
        </p:xfrm>
        <a:graphic>
          <a:graphicData uri="http://schemas.openxmlformats.org/drawingml/2006/table">
            <a:tbl>
              <a:tblPr>
                <a:tableStyleId>{5C22544A-7EE6-4342-B048-85BDC9FD1C3A}</a:tableStyleId>
              </a:tblPr>
              <a:tblGrid>
                <a:gridCol w="1226254">
                  <a:extLst>
                    <a:ext uri="{9D8B030D-6E8A-4147-A177-3AD203B41FA5}">
                      <a16:colId xmlns:a16="http://schemas.microsoft.com/office/drawing/2014/main" val="1288910869"/>
                    </a:ext>
                  </a:extLst>
                </a:gridCol>
                <a:gridCol w="1285452">
                  <a:extLst>
                    <a:ext uri="{9D8B030D-6E8A-4147-A177-3AD203B41FA5}">
                      <a16:colId xmlns:a16="http://schemas.microsoft.com/office/drawing/2014/main" val="2133646875"/>
                    </a:ext>
                  </a:extLst>
                </a:gridCol>
                <a:gridCol w="1574157">
                  <a:extLst>
                    <a:ext uri="{9D8B030D-6E8A-4147-A177-3AD203B41FA5}">
                      <a16:colId xmlns:a16="http://schemas.microsoft.com/office/drawing/2014/main" val="731347276"/>
                    </a:ext>
                  </a:extLst>
                </a:gridCol>
                <a:gridCol w="1040034">
                  <a:extLst>
                    <a:ext uri="{9D8B030D-6E8A-4147-A177-3AD203B41FA5}">
                      <a16:colId xmlns:a16="http://schemas.microsoft.com/office/drawing/2014/main" val="3735918412"/>
                    </a:ext>
                  </a:extLst>
                </a:gridCol>
                <a:gridCol w="1564270">
                  <a:extLst>
                    <a:ext uri="{9D8B030D-6E8A-4147-A177-3AD203B41FA5}">
                      <a16:colId xmlns:a16="http://schemas.microsoft.com/office/drawing/2014/main" val="2361704841"/>
                    </a:ext>
                  </a:extLst>
                </a:gridCol>
                <a:gridCol w="1046236">
                  <a:extLst>
                    <a:ext uri="{9D8B030D-6E8A-4147-A177-3AD203B41FA5}">
                      <a16:colId xmlns:a16="http://schemas.microsoft.com/office/drawing/2014/main" val="2743938479"/>
                    </a:ext>
                  </a:extLst>
                </a:gridCol>
              </a:tblGrid>
              <a:tr h="854863">
                <a:tc>
                  <a:txBody>
                    <a:bodyPr/>
                    <a:lstStyle/>
                    <a:p>
                      <a:endParaRPr lang="en-GB" sz="1600">
                        <a:solidFill>
                          <a:schemeClr val="tx2"/>
                        </a:solidFill>
                        <a:effectLst/>
                        <a:latin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600">
                          <a:solidFill>
                            <a:schemeClr val="tx2"/>
                          </a:solidFill>
                          <a:effectLst/>
                        </a:rPr>
                        <a:t>Span/Spread (cm)</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600">
                          <a:solidFill>
                            <a:schemeClr val="tx2"/>
                          </a:solidFill>
                          <a:effectLst/>
                        </a:rPr>
                        <a:t>Inboard</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600">
                          <a:solidFill>
                            <a:schemeClr val="tx2"/>
                          </a:solidFill>
                          <a:effectLst/>
                        </a:rPr>
                        <a:t>Oar/Scull Length (cm)</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600">
                          <a:solidFill>
                            <a:schemeClr val="tx2"/>
                          </a:solidFill>
                          <a:effectLst/>
                        </a:rPr>
                        <a:t>Outboard (cm)</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600" dirty="0">
                          <a:solidFill>
                            <a:schemeClr val="tx2"/>
                          </a:solidFill>
                          <a:effectLst/>
                        </a:rPr>
                        <a:t>Gearing</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8764364"/>
                  </a:ext>
                </a:extLst>
              </a:tr>
              <a:tr h="705840">
                <a:tc>
                  <a:txBody>
                    <a:bodyPr/>
                    <a:lstStyle/>
                    <a:p>
                      <a:pPr algn="just">
                        <a:spcAft>
                          <a:spcPts val="0"/>
                        </a:spcAft>
                      </a:pPr>
                      <a:r>
                        <a:rPr lang="en-GB" sz="1600" dirty="0">
                          <a:solidFill>
                            <a:schemeClr val="tx2"/>
                          </a:solidFill>
                          <a:effectLst/>
                        </a:rPr>
                        <a:t>PR1 beginner</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spcAft>
                          <a:spcPts val="0"/>
                        </a:spcAft>
                      </a:pPr>
                      <a:r>
                        <a:rPr lang="en-GB" sz="1600" dirty="0">
                          <a:solidFill>
                            <a:schemeClr val="tx2"/>
                          </a:solidFill>
                          <a:effectLst/>
                        </a:rPr>
                        <a:t>130-140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dirty="0">
                          <a:solidFill>
                            <a:schemeClr val="tx2"/>
                          </a:solidFill>
                          <a:effectLst/>
                        </a:rPr>
                        <a:t>About ½ of span</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230-250</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160-185</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dirty="0">
                          <a:solidFill>
                            <a:schemeClr val="tx2"/>
                          </a:solidFill>
                          <a:effectLst/>
                        </a:rPr>
                        <a:t>2.3-2.7</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0734864"/>
                  </a:ext>
                </a:extLst>
              </a:tr>
              <a:tr h="746116">
                <a:tc>
                  <a:txBody>
                    <a:bodyPr/>
                    <a:lstStyle/>
                    <a:p>
                      <a:pPr algn="just">
                        <a:spcAft>
                          <a:spcPts val="0"/>
                        </a:spcAft>
                      </a:pPr>
                      <a:r>
                        <a:rPr lang="en-GB" sz="1600">
                          <a:solidFill>
                            <a:schemeClr val="tx2"/>
                          </a:solidFill>
                          <a:effectLst/>
                        </a:rPr>
                        <a:t>PR1</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125-140</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About ½ of span</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240-270</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170-200</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dirty="0">
                          <a:solidFill>
                            <a:schemeClr val="tx2"/>
                          </a:solidFill>
                          <a:effectLst/>
                        </a:rPr>
                        <a:t>2.5-3.2</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8774699"/>
                  </a:ext>
                </a:extLst>
              </a:tr>
              <a:tr h="854863">
                <a:tc>
                  <a:txBody>
                    <a:bodyPr/>
                    <a:lstStyle/>
                    <a:p>
                      <a:pPr algn="just">
                        <a:spcAft>
                          <a:spcPts val="0"/>
                        </a:spcAft>
                      </a:pPr>
                      <a:r>
                        <a:rPr lang="en-GB" sz="1600">
                          <a:solidFill>
                            <a:schemeClr val="tx2"/>
                          </a:solidFill>
                          <a:effectLst/>
                        </a:rPr>
                        <a:t>PR2 beginner</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140-155</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About ½ of span</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245-270</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dirty="0">
                          <a:solidFill>
                            <a:schemeClr val="tx2"/>
                          </a:solidFill>
                          <a:effectLst/>
                        </a:rPr>
                        <a:t>165-190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dirty="0">
                          <a:solidFill>
                            <a:schemeClr val="tx2"/>
                          </a:solidFill>
                          <a:effectLst/>
                        </a:rPr>
                        <a:t>2.3-2.5</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0000422"/>
                  </a:ext>
                </a:extLst>
              </a:tr>
              <a:tr h="854863">
                <a:tc>
                  <a:txBody>
                    <a:bodyPr/>
                    <a:lstStyle/>
                    <a:p>
                      <a:pPr algn="just">
                        <a:spcAft>
                          <a:spcPts val="0"/>
                        </a:spcAft>
                      </a:pPr>
                      <a:r>
                        <a:rPr lang="en-GB" sz="1600">
                          <a:solidFill>
                            <a:schemeClr val="tx2"/>
                          </a:solidFill>
                          <a:effectLst/>
                        </a:rPr>
                        <a:t>PR2</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135-155</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About ½ of span</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260-285</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180-205</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dirty="0">
                          <a:solidFill>
                            <a:schemeClr val="tx2"/>
                          </a:solidFill>
                          <a:effectLst/>
                        </a:rPr>
                        <a:t>2.4-2.8</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2398081"/>
                  </a:ext>
                </a:extLst>
              </a:tr>
              <a:tr h="914270">
                <a:tc>
                  <a:txBody>
                    <a:bodyPr/>
                    <a:lstStyle/>
                    <a:p>
                      <a:pPr algn="just">
                        <a:spcAft>
                          <a:spcPts val="0"/>
                        </a:spcAft>
                      </a:pPr>
                      <a:r>
                        <a:rPr lang="en-GB" sz="1600">
                          <a:solidFill>
                            <a:schemeClr val="tx2"/>
                          </a:solidFill>
                          <a:effectLst/>
                        </a:rPr>
                        <a:t>PR3 (Mix 4+)</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600">
                          <a:solidFill>
                            <a:schemeClr val="tx2"/>
                          </a:solidFill>
                          <a:effectLst/>
                        </a:rPr>
                        <a:t> </a:t>
                      </a:r>
                      <a:endParaRPr lang="en-GB" sz="1600">
                        <a:solidFill>
                          <a:schemeClr val="tx2"/>
                        </a:solidFill>
                        <a:effectLst/>
                      </a:endParaRPr>
                    </a:p>
                    <a:p>
                      <a:pPr algn="just">
                        <a:spcAft>
                          <a:spcPts val="0"/>
                        </a:spcAft>
                      </a:pPr>
                      <a:r>
                        <a:rPr lang="en-US" sz="1600">
                          <a:solidFill>
                            <a:schemeClr val="tx2"/>
                          </a:solidFill>
                          <a:effectLst/>
                        </a:rPr>
                        <a:t>83 – 86 </a:t>
                      </a:r>
                      <a:endParaRPr lang="en-GB" sz="1600">
                        <a:solidFill>
                          <a:schemeClr val="tx2"/>
                        </a:solidFill>
                        <a:effectLst/>
                      </a:endParaRPr>
                    </a:p>
                    <a:p>
                      <a:pPr algn="just">
                        <a:spcAft>
                          <a:spcPts val="0"/>
                        </a:spcAft>
                      </a:pPr>
                      <a:r>
                        <a:rPr lang="en-GB" sz="1600">
                          <a:solidFill>
                            <a:schemeClr val="tx2"/>
                          </a:solidFill>
                          <a:effectLst/>
                        </a:rPr>
                        <a:t> </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600">
                          <a:solidFill>
                            <a:schemeClr val="tx2"/>
                          </a:solidFill>
                          <a:effectLst/>
                        </a:rPr>
                        <a:t> </a:t>
                      </a:r>
                      <a:endParaRPr lang="en-GB" sz="1600">
                        <a:solidFill>
                          <a:schemeClr val="tx2"/>
                        </a:solidFill>
                        <a:effectLst/>
                      </a:endParaRPr>
                    </a:p>
                    <a:p>
                      <a:pPr algn="just">
                        <a:spcAft>
                          <a:spcPts val="0"/>
                        </a:spcAft>
                      </a:pPr>
                      <a:r>
                        <a:rPr lang="en-US" sz="1600">
                          <a:solidFill>
                            <a:schemeClr val="tx2"/>
                          </a:solidFill>
                          <a:effectLst/>
                        </a:rPr>
                        <a:t>113 – 116 </a:t>
                      </a:r>
                      <a:endParaRPr lang="en-GB" sz="1600">
                        <a:solidFill>
                          <a:schemeClr val="tx2"/>
                        </a:solidFill>
                        <a:effectLst/>
                      </a:endParaRPr>
                    </a:p>
                    <a:p>
                      <a:pPr algn="just">
                        <a:spcAft>
                          <a:spcPts val="0"/>
                        </a:spcAft>
                      </a:pPr>
                      <a:r>
                        <a:rPr lang="en-GB" sz="1600">
                          <a:solidFill>
                            <a:schemeClr val="tx2"/>
                          </a:solidFill>
                          <a:effectLst/>
                        </a:rPr>
                        <a:t> </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600">
                          <a:solidFill>
                            <a:schemeClr val="tx2"/>
                          </a:solidFill>
                          <a:effectLst/>
                        </a:rPr>
                        <a:t> </a:t>
                      </a:r>
                      <a:endParaRPr lang="en-GB" sz="1600">
                        <a:solidFill>
                          <a:schemeClr val="tx2"/>
                        </a:solidFill>
                        <a:effectLst/>
                      </a:endParaRPr>
                    </a:p>
                    <a:p>
                      <a:pPr algn="just">
                        <a:spcAft>
                          <a:spcPts val="0"/>
                        </a:spcAft>
                      </a:pPr>
                      <a:r>
                        <a:rPr lang="en-US" sz="1600">
                          <a:solidFill>
                            <a:schemeClr val="tx2"/>
                          </a:solidFill>
                          <a:effectLst/>
                        </a:rPr>
                        <a:t>366-375 </a:t>
                      </a:r>
                      <a:endParaRPr lang="en-GB" sz="1600">
                        <a:solidFill>
                          <a:schemeClr val="tx2"/>
                        </a:solidFill>
                        <a:effectLst/>
                      </a:endParaRPr>
                    </a:p>
                    <a:p>
                      <a:pPr algn="just">
                        <a:spcAft>
                          <a:spcPts val="0"/>
                        </a:spcAft>
                      </a:pPr>
                      <a:r>
                        <a:rPr lang="en-GB" sz="1600">
                          <a:solidFill>
                            <a:schemeClr val="tx2"/>
                          </a:solidFill>
                          <a:effectLst/>
                        </a:rPr>
                        <a:t> </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a:solidFill>
                            <a:schemeClr val="tx2"/>
                          </a:solidFill>
                          <a:effectLst/>
                        </a:rPr>
                        <a:t>253-259</a:t>
                      </a:r>
                      <a:endParaRPr lang="en-GB"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GB" sz="1600" dirty="0">
                          <a:solidFill>
                            <a:schemeClr val="tx2"/>
                          </a:solidFill>
                          <a:effectLst/>
                        </a:rPr>
                        <a:t>3.0</a:t>
                      </a:r>
                      <a:endParaRPr lang="en-GB"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46355" marR="46355" marT="36830" marB="368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146742"/>
                  </a:ext>
                </a:extLst>
              </a:tr>
            </a:tbl>
          </a:graphicData>
        </a:graphic>
      </p:graphicFrame>
      <p:sp>
        <p:nvSpPr>
          <p:cNvPr id="5" name="Rectangle 1">
            <a:extLst>
              <a:ext uri="{FF2B5EF4-FFF2-40B4-BE49-F238E27FC236}">
                <a16:creationId xmlns:a16="http://schemas.microsoft.com/office/drawing/2014/main" id="{94D5D83C-8898-064C-B310-DF98A3433C97}"/>
              </a:ext>
            </a:extLst>
          </p:cNvPr>
          <p:cNvSpPr>
            <a:spLocks noChangeArrowheads="1"/>
          </p:cNvSpPr>
          <p:nvPr/>
        </p:nvSpPr>
        <p:spPr bwMode="auto">
          <a:xfrm>
            <a:off x="2968625" y="2308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5">
            <a:extLst>
              <a:ext uri="{FF2B5EF4-FFF2-40B4-BE49-F238E27FC236}">
                <a16:creationId xmlns:a16="http://schemas.microsoft.com/office/drawing/2014/main" id="{DAA32052-9A3D-AD4D-8B0B-D25F3DDF9DCD}"/>
              </a:ext>
            </a:extLst>
          </p:cNvPr>
          <p:cNvSpPr/>
          <p:nvPr/>
        </p:nvSpPr>
        <p:spPr>
          <a:xfrm>
            <a:off x="2071868" y="6041985"/>
            <a:ext cx="9977378" cy="523220"/>
          </a:xfrm>
          <a:prstGeom prst="rect">
            <a:avLst/>
          </a:prstGeom>
        </p:spPr>
        <p:txBody>
          <a:bodyPr wrap="square">
            <a:spAutoFit/>
          </a:bodyPr>
          <a:lstStyle/>
          <a:p>
            <a:pPr>
              <a:spcAft>
                <a:spcPts val="0"/>
              </a:spcAft>
            </a:pPr>
            <a:r>
              <a:rPr lang="en-GB" sz="14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A Para-Rowing rigging survey for teams that competed in the Rio Paralympic Games 2016 can be found here:        </a:t>
            </a:r>
            <a:r>
              <a:rPr lang="en-GB" sz="1400" u="sng" dirty="0">
                <a:solidFill>
                  <a:srgbClr val="0070C0"/>
                </a:solidFill>
                <a:latin typeface="Microsoft Sans Serif" panose="020B0604020202020204" pitchFamily="34" charset="0"/>
                <a:ea typeface="Calibri" panose="020F050202020403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http://www.worldrowing.com/para-rowing/</a:t>
            </a:r>
            <a:r>
              <a:rPr lang="en-GB" sz="1400" u="sng" dirty="0">
                <a:solidFill>
                  <a:srgbClr val="0070C0"/>
                </a:solidFill>
                <a:latin typeface="Microsoft Sans Serif" panose="020B0604020202020204" pitchFamily="34" charset="0"/>
                <a:ea typeface="Calibri" panose="020F050202020403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Rigging survey Adaptive Paralympic 2016 POG FINAL</a:t>
            </a:r>
            <a:endParaRPr lang="en-GB" sz="1400" dirty="0">
              <a:solidFill>
                <a:srgbClr val="0070C0"/>
              </a:solidFill>
              <a:effectLst/>
              <a:latin typeface="Microsoft Sans Serif" panose="020B0604020202020204" pitchFamily="34" charset="0"/>
              <a:ea typeface="Calibri" panose="020F0502020204030204" pitchFamily="34" charset="0"/>
              <a:cs typeface="Microsoft Sans Serif" panose="020B0604020202020204" pitchFamily="34" charset="0"/>
            </a:endParaRPr>
          </a:p>
        </p:txBody>
      </p:sp>
    </p:spTree>
    <p:extLst>
      <p:ext uri="{BB962C8B-B14F-4D97-AF65-F5344CB8AC3E}">
        <p14:creationId xmlns:p14="http://schemas.microsoft.com/office/powerpoint/2010/main" val="1072154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6"/>
          <p:cNvSpPr txBox="1">
            <a:spLocks noChangeArrowheads="1"/>
          </p:cNvSpPr>
          <p:nvPr/>
        </p:nvSpPr>
        <p:spPr bwMode="auto">
          <a:xfrm>
            <a:off x="3321293" y="5684425"/>
            <a:ext cx="561902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fr-FR" sz="4400" i="1">
                <a:solidFill>
                  <a:prstClr val="white"/>
                </a:solidFill>
                <a:latin typeface="Arial" charset="0"/>
              </a:rPr>
              <a:t>Thank you!</a:t>
            </a:r>
          </a:p>
        </p:txBody>
      </p:sp>
      <p:pic>
        <p:nvPicPr>
          <p:cNvPr id="6"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7384"/>
            <a:ext cx="12192000" cy="6885384"/>
          </a:xfrm>
          <a:prstGeom prst="rect">
            <a:avLst/>
          </a:prstGeom>
        </p:spPr>
      </p:pic>
      <p:sp>
        <p:nvSpPr>
          <p:cNvPr id="7" name="Title 1"/>
          <p:cNvSpPr txBox="1">
            <a:spLocks/>
          </p:cNvSpPr>
          <p:nvPr/>
        </p:nvSpPr>
        <p:spPr>
          <a:xfrm>
            <a:off x="4447308" y="4732444"/>
            <a:ext cx="6217227" cy="951981"/>
          </a:xfrm>
          <a:prstGeom prst="rect">
            <a:avLst/>
          </a:prstGeom>
          <a:solidFill>
            <a:schemeClr val="accent2">
              <a:alpha val="64000"/>
            </a:schemeClr>
          </a:solidFill>
          <a:ln>
            <a:noFill/>
          </a:ln>
        </p:spPr>
        <p:txBody>
          <a:bodyPr vert="horz" lIns="91440" tIns="45720" rIns="91440" bIns="45720" rtlCol="0" anchor="ctr">
            <a:normAutofit/>
          </a:bodyPr>
          <a:lstStyle>
            <a:lvl1pPr algn="l" defTabSz="914400" rtl="0" eaLnBrk="1" latinLnBrk="0" hangingPunct="1">
              <a:spcBef>
                <a:spcPct val="0"/>
              </a:spcBef>
              <a:buNone/>
              <a:defRPr sz="4000" kern="1200">
                <a:solidFill>
                  <a:schemeClr val="bg1"/>
                </a:solidFill>
                <a:latin typeface="Microsoft Sans Serif" panose="020B0604020202020204" pitchFamily="34" charset="0"/>
                <a:ea typeface="+mj-ea"/>
                <a:cs typeface="Microsoft Sans Serif" panose="020B0604020202020204" pitchFamily="34" charset="0"/>
              </a:defRPr>
            </a:lvl1pPr>
          </a:lstStyle>
          <a:p>
            <a:pPr algn="r"/>
            <a:r>
              <a:rPr lang="en-US"/>
              <a:t>Thank you !</a:t>
            </a:r>
            <a:endParaRPr lang="en-IN"/>
          </a:p>
        </p:txBody>
      </p:sp>
      <p:pic>
        <p:nvPicPr>
          <p:cNvPr id="8" name="Imag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0315" y="116633"/>
            <a:ext cx="2842218" cy="1538757"/>
          </a:xfrm>
          <a:prstGeom prst="rect">
            <a:avLst/>
          </a:prstGeom>
        </p:spPr>
      </p:pic>
    </p:spTree>
    <p:extLst>
      <p:ext uri="{BB962C8B-B14F-4D97-AF65-F5344CB8AC3E}">
        <p14:creationId xmlns:p14="http://schemas.microsoft.com/office/powerpoint/2010/main" val="3121618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437EE29-8C9E-7241-958C-8F8161C9EAEA}"/>
              </a:ext>
            </a:extLst>
          </p:cNvPr>
          <p:cNvSpPr>
            <a:spLocks noChangeArrowheads="1"/>
          </p:cNvSpPr>
          <p:nvPr/>
        </p:nvSpPr>
        <p:spPr bwMode="auto">
          <a:xfrm>
            <a:off x="1032735" y="125864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3" descr="Image result for para-rowing rigging">
            <a:extLst>
              <a:ext uri="{FF2B5EF4-FFF2-40B4-BE49-F238E27FC236}">
                <a16:creationId xmlns:a16="http://schemas.microsoft.com/office/drawing/2014/main" id="{F2921F8C-D36B-0141-88E2-76ABC16684E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35037" y="1258645"/>
            <a:ext cx="10321926" cy="542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772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2A5-556D-244B-92A5-3FEE337D5A96}"/>
              </a:ext>
            </a:extLst>
          </p:cNvPr>
          <p:cNvSpPr>
            <a:spLocks noGrp="1"/>
          </p:cNvSpPr>
          <p:nvPr>
            <p:ph type="title"/>
          </p:nvPr>
        </p:nvSpPr>
        <p:spPr/>
        <p:txBody>
          <a:bodyPr/>
          <a:lstStyle/>
          <a:p>
            <a:r>
              <a:rPr lang="en-GB" dirty="0"/>
              <a:t>World Rowing Championships – Gifu, Japan, 2005</a:t>
            </a:r>
          </a:p>
        </p:txBody>
      </p:sp>
      <p:sp>
        <p:nvSpPr>
          <p:cNvPr id="4" name="TextBox 3">
            <a:extLst>
              <a:ext uri="{FF2B5EF4-FFF2-40B4-BE49-F238E27FC236}">
                <a16:creationId xmlns:a16="http://schemas.microsoft.com/office/drawing/2014/main" id="{F0CD7E1F-D1B3-447A-AD22-9C5F7613948C}"/>
              </a:ext>
            </a:extLst>
          </p:cNvPr>
          <p:cNvSpPr txBox="1"/>
          <p:nvPr/>
        </p:nvSpPr>
        <p:spPr>
          <a:xfrm>
            <a:off x="1880558" y="1406106"/>
            <a:ext cx="6159261" cy="369332"/>
          </a:xfrm>
          <a:prstGeom prst="rect">
            <a:avLst/>
          </a:prstGeom>
          <a:noFill/>
        </p:spPr>
        <p:txBody>
          <a:bodyPr wrap="square" rtlCol="0">
            <a:spAutoFit/>
          </a:bodyPr>
          <a:lstStyle/>
          <a:p>
            <a:r>
              <a:rPr lang="en-US" dirty="0">
                <a:hlinkClick r:id="rId3"/>
              </a:rPr>
              <a:t>https://vimeo.com/151682117</a:t>
            </a:r>
            <a:endParaRPr lang="en-CH" dirty="0"/>
          </a:p>
        </p:txBody>
      </p:sp>
    </p:spTree>
    <p:extLst>
      <p:ext uri="{BB962C8B-B14F-4D97-AF65-F5344CB8AC3E}">
        <p14:creationId xmlns:p14="http://schemas.microsoft.com/office/powerpoint/2010/main" val="2761036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D134-C558-6747-85FC-15D00B3882C3}"/>
              </a:ext>
            </a:extLst>
          </p:cNvPr>
          <p:cNvSpPr>
            <a:spLocks noGrp="1"/>
          </p:cNvSpPr>
          <p:nvPr>
            <p:ph type="title"/>
          </p:nvPr>
        </p:nvSpPr>
        <p:spPr/>
        <p:txBody>
          <a:bodyPr/>
          <a:lstStyle/>
          <a:p>
            <a:r>
              <a:rPr lang="en-GB" dirty="0"/>
              <a:t>PR3</a:t>
            </a:r>
          </a:p>
        </p:txBody>
      </p:sp>
      <p:sp>
        <p:nvSpPr>
          <p:cNvPr id="3" name="Rectangle 2">
            <a:extLst>
              <a:ext uri="{FF2B5EF4-FFF2-40B4-BE49-F238E27FC236}">
                <a16:creationId xmlns:a16="http://schemas.microsoft.com/office/drawing/2014/main" id="{C9508225-8DD9-9145-AE4F-5FABC10C01B4}"/>
              </a:ext>
            </a:extLst>
          </p:cNvPr>
          <p:cNvSpPr/>
          <p:nvPr/>
        </p:nvSpPr>
        <p:spPr>
          <a:xfrm>
            <a:off x="1369671" y="1720840"/>
            <a:ext cx="9718876" cy="3037755"/>
          </a:xfrm>
          <a:prstGeom prst="rect">
            <a:avLst/>
          </a:prstGeom>
        </p:spPr>
        <p:txBody>
          <a:bodyPr wrap="square">
            <a:spAutoFit/>
          </a:bodyPr>
          <a:lstStyle/>
          <a:p>
            <a:r>
              <a:rPr lang="en-GB" dirty="0">
                <a:solidFill>
                  <a:srgbClr val="1F497D"/>
                </a:solidFill>
                <a:latin typeface="Helvetica" pitchFamily="2" charset="0"/>
              </a:rPr>
              <a:t>PR3</a:t>
            </a:r>
          </a:p>
          <a:p>
            <a:r>
              <a:rPr lang="en-GB" dirty="0">
                <a:solidFill>
                  <a:srgbClr val="1F497D"/>
                </a:solidFill>
                <a:latin typeface="Helvetica" pitchFamily="2" charset="0"/>
              </a:rPr>
              <a:t>When considering rigging a boat for PR3 athletes many of the principles that apply to able bodied rigging set-ups will apply.</a:t>
            </a:r>
          </a:p>
          <a:p>
            <a:endParaRPr lang="en-GB" dirty="0">
              <a:solidFill>
                <a:srgbClr val="1F497D"/>
              </a:solidFill>
              <a:latin typeface="Helvetica" pitchFamily="2" charset="0"/>
            </a:endParaRPr>
          </a:p>
          <a:p>
            <a:r>
              <a:rPr lang="en-GB" dirty="0">
                <a:solidFill>
                  <a:srgbClr val="1F497D"/>
                </a:solidFill>
                <a:latin typeface="Helvetica" pitchFamily="2" charset="0"/>
              </a:rPr>
              <a:t>Further considerations should be given to the following:</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Mixed gender crews (strength, height, stroke length)</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Disability mix within boat (physical, visual)</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Mobility range of athlete (fused ankle, elbow)</a:t>
            </a: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Use of prosthetics and the effect of this on stroke length and balance</a:t>
            </a:r>
            <a:endParaRPr lang="en-GB" dirty="0">
              <a:solidFill>
                <a:srgbClr val="1F497D"/>
              </a:solidFill>
              <a:effectLst/>
              <a:latin typeface="Helvetica" pitchFamily="2" charset="0"/>
            </a:endParaRPr>
          </a:p>
        </p:txBody>
      </p:sp>
    </p:spTree>
    <p:extLst>
      <p:ext uri="{BB962C8B-B14F-4D97-AF65-F5344CB8AC3E}">
        <p14:creationId xmlns:p14="http://schemas.microsoft.com/office/powerpoint/2010/main" val="185695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7B09-737A-F844-B41A-1BF005CFDECF}"/>
              </a:ext>
            </a:extLst>
          </p:cNvPr>
          <p:cNvSpPr>
            <a:spLocks noGrp="1"/>
          </p:cNvSpPr>
          <p:nvPr>
            <p:ph type="title"/>
          </p:nvPr>
        </p:nvSpPr>
        <p:spPr/>
        <p:txBody>
          <a:bodyPr/>
          <a:lstStyle/>
          <a:p>
            <a:r>
              <a:rPr lang="en-GB" dirty="0"/>
              <a:t>PR3</a:t>
            </a:r>
          </a:p>
        </p:txBody>
      </p:sp>
      <p:pic>
        <p:nvPicPr>
          <p:cNvPr id="3" name="Picture 2">
            <a:extLst>
              <a:ext uri="{FF2B5EF4-FFF2-40B4-BE49-F238E27FC236}">
                <a16:creationId xmlns:a16="http://schemas.microsoft.com/office/drawing/2014/main" id="{BF1B9AC7-0049-9743-8CD5-16FADDD73F7A}"/>
              </a:ext>
            </a:extLst>
          </p:cNvPr>
          <p:cNvPicPr>
            <a:picLocks noChangeAspect="1"/>
          </p:cNvPicPr>
          <p:nvPr/>
        </p:nvPicPr>
        <p:blipFill>
          <a:blip r:embed="rId3"/>
          <a:stretch>
            <a:fillRect/>
          </a:stretch>
        </p:blipFill>
        <p:spPr>
          <a:xfrm>
            <a:off x="1441048" y="1176317"/>
            <a:ext cx="9309904" cy="3763239"/>
          </a:xfrm>
          <a:prstGeom prst="rect">
            <a:avLst/>
          </a:prstGeom>
        </p:spPr>
      </p:pic>
      <p:sp>
        <p:nvSpPr>
          <p:cNvPr id="4" name="Rectangle 3">
            <a:extLst>
              <a:ext uri="{FF2B5EF4-FFF2-40B4-BE49-F238E27FC236}">
                <a16:creationId xmlns:a16="http://schemas.microsoft.com/office/drawing/2014/main" id="{0B376966-C797-FC43-A5C6-FF344E279E3A}"/>
              </a:ext>
            </a:extLst>
          </p:cNvPr>
          <p:cNvSpPr/>
          <p:nvPr/>
        </p:nvSpPr>
        <p:spPr>
          <a:xfrm>
            <a:off x="2801074" y="4572050"/>
            <a:ext cx="7083705" cy="1111073"/>
          </a:xfrm>
          <a:prstGeom prst="rect">
            <a:avLst/>
          </a:prstGeom>
        </p:spPr>
        <p:txBody>
          <a:bodyPr wrap="square">
            <a:spAutoFit/>
          </a:bodyPr>
          <a:lstStyle/>
          <a:p>
            <a:endParaRPr lang="en-GB" dirty="0">
              <a:solidFill>
                <a:srgbClr val="1F497D"/>
              </a:solidFill>
              <a:effectLst/>
              <a:latin typeface="Helvetica" pitchFamily="2" charset="0"/>
            </a:endParaRP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The height of the draw</a:t>
            </a:r>
          </a:p>
          <a:p>
            <a:pPr marL="1257300" lvl="3" indent="-342900">
              <a:spcBef>
                <a:spcPct val="20000"/>
              </a:spcBef>
              <a:spcAft>
                <a:spcPts val="600"/>
              </a:spcAft>
              <a:buSzPct val="90000"/>
              <a:buBlip>
                <a:blip r:embed="rId4"/>
              </a:buBlip>
            </a:pPr>
            <a:r>
              <a:rPr lang="en-GB" dirty="0">
                <a:solidFill>
                  <a:schemeClr val="tx2"/>
                </a:solidFill>
                <a:latin typeface="Microsoft Sans Serif" panose="020B0604020202020204" pitchFamily="34" charset="0"/>
                <a:cs typeface="Microsoft Sans Serif" panose="020B0604020202020204" pitchFamily="34" charset="0"/>
              </a:rPr>
              <a:t>Rower’s movement horizontally with respect to the pin</a:t>
            </a:r>
            <a:endParaRPr lang="en-GB" dirty="0">
              <a:solidFill>
                <a:srgbClr val="1F497D"/>
              </a:solidFill>
              <a:effectLst/>
              <a:latin typeface="Helvetica" pitchFamily="2" charset="0"/>
            </a:endParaRPr>
          </a:p>
        </p:txBody>
      </p:sp>
    </p:spTree>
    <p:extLst>
      <p:ext uri="{BB962C8B-B14F-4D97-AF65-F5344CB8AC3E}">
        <p14:creationId xmlns:p14="http://schemas.microsoft.com/office/powerpoint/2010/main" val="94124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C01E3-D5B7-A64E-9648-3D2DEE519798}"/>
              </a:ext>
            </a:extLst>
          </p:cNvPr>
          <p:cNvSpPr>
            <a:spLocks noGrp="1"/>
          </p:cNvSpPr>
          <p:nvPr>
            <p:ph type="title"/>
          </p:nvPr>
        </p:nvSpPr>
        <p:spPr/>
        <p:txBody>
          <a:bodyPr/>
          <a:lstStyle/>
          <a:p>
            <a:r>
              <a:rPr lang="en-GB" dirty="0"/>
              <a:t>PR3</a:t>
            </a:r>
          </a:p>
        </p:txBody>
      </p:sp>
      <p:pic>
        <p:nvPicPr>
          <p:cNvPr id="3" name="Picture 2" descr="Tels_Diagrams3">
            <a:extLst>
              <a:ext uri="{FF2B5EF4-FFF2-40B4-BE49-F238E27FC236}">
                <a16:creationId xmlns:a16="http://schemas.microsoft.com/office/drawing/2014/main" id="{B09FB2C5-6D53-D24D-A6E5-C44A44F4D3D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0997" y="1122744"/>
            <a:ext cx="7562127" cy="3680749"/>
          </a:xfrm>
          <a:prstGeom prst="rect">
            <a:avLst/>
          </a:prstGeom>
          <a:noFill/>
          <a:ln>
            <a:noFill/>
          </a:ln>
          <a:effectLst>
            <a:softEdge rad="63500"/>
          </a:effectLst>
        </p:spPr>
      </p:pic>
      <p:sp>
        <p:nvSpPr>
          <p:cNvPr id="4" name="Rectangle 3">
            <a:extLst>
              <a:ext uri="{FF2B5EF4-FFF2-40B4-BE49-F238E27FC236}">
                <a16:creationId xmlns:a16="http://schemas.microsoft.com/office/drawing/2014/main" id="{CE6E04F8-96A3-EB43-AA78-0DF437E8A026}"/>
              </a:ext>
            </a:extLst>
          </p:cNvPr>
          <p:cNvSpPr/>
          <p:nvPr/>
        </p:nvSpPr>
        <p:spPr>
          <a:xfrm>
            <a:off x="3565002" y="4624183"/>
            <a:ext cx="6096000" cy="701731"/>
          </a:xfrm>
          <a:prstGeom prst="rect">
            <a:avLst/>
          </a:prstGeom>
        </p:spPr>
        <p:txBody>
          <a:bodyPr>
            <a:spAutoFit/>
          </a:bodyPr>
          <a:lstStyle/>
          <a:p>
            <a:endParaRPr lang="en-GB" dirty="0">
              <a:solidFill>
                <a:srgbClr val="1F497D"/>
              </a:solidFill>
              <a:latin typeface="Helvetica" pitchFamily="2" charset="0"/>
            </a:endParaRPr>
          </a:p>
          <a:p>
            <a:pPr marL="914400" lvl="3">
              <a:spcBef>
                <a:spcPct val="20000"/>
              </a:spcBef>
              <a:spcAft>
                <a:spcPts val="600"/>
              </a:spcAft>
              <a:buSzPct val="90000"/>
            </a:pPr>
            <a:r>
              <a:rPr lang="en-GB" dirty="0">
                <a:solidFill>
                  <a:schemeClr val="tx2"/>
                </a:solidFill>
                <a:latin typeface="Microsoft Sans Serif" panose="020B0604020202020204" pitchFamily="34" charset="0"/>
                <a:cs typeface="Microsoft Sans Serif" panose="020B0604020202020204" pitchFamily="34" charset="0"/>
              </a:rPr>
              <a:t>Body Position at the Orthogonal </a:t>
            </a:r>
            <a:endParaRPr lang="en-GB" dirty="0"/>
          </a:p>
        </p:txBody>
      </p:sp>
    </p:spTree>
    <p:extLst>
      <p:ext uri="{BB962C8B-B14F-4D97-AF65-F5344CB8AC3E}">
        <p14:creationId xmlns:p14="http://schemas.microsoft.com/office/powerpoint/2010/main" val="2573878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C8A1-95A8-794F-88BA-05D10034BB7F}"/>
              </a:ext>
            </a:extLst>
          </p:cNvPr>
          <p:cNvSpPr>
            <a:spLocks noGrp="1"/>
          </p:cNvSpPr>
          <p:nvPr>
            <p:ph type="title"/>
          </p:nvPr>
        </p:nvSpPr>
        <p:spPr/>
        <p:txBody>
          <a:bodyPr/>
          <a:lstStyle/>
          <a:p>
            <a:r>
              <a:rPr lang="en-GB" dirty="0"/>
              <a:t>PR1 &amp; PR2 (fixed seat boats)</a:t>
            </a:r>
          </a:p>
        </p:txBody>
      </p:sp>
      <p:sp>
        <p:nvSpPr>
          <p:cNvPr id="3" name="Rectangle 2">
            <a:extLst>
              <a:ext uri="{FF2B5EF4-FFF2-40B4-BE49-F238E27FC236}">
                <a16:creationId xmlns:a16="http://schemas.microsoft.com/office/drawing/2014/main" id="{9541F361-A746-F048-848D-B713EDBB834B}"/>
              </a:ext>
            </a:extLst>
          </p:cNvPr>
          <p:cNvSpPr/>
          <p:nvPr/>
        </p:nvSpPr>
        <p:spPr>
          <a:xfrm>
            <a:off x="783068" y="1462848"/>
            <a:ext cx="10625864" cy="9011698"/>
          </a:xfrm>
          <a:prstGeom prst="rect">
            <a:avLst/>
          </a:prstGeom>
        </p:spPr>
        <p:txBody>
          <a:bodyPr wrap="square">
            <a:spAutoFit/>
          </a:bodyPr>
          <a:lstStyle/>
          <a:p>
            <a:pPr marL="914400" lvl="3">
              <a:spcBef>
                <a:spcPct val="20000"/>
              </a:spcBef>
              <a:spcAft>
                <a:spcPts val="600"/>
              </a:spcAft>
              <a:buSzPct val="90000"/>
            </a:pPr>
            <a:endParaRPr lang="en-GB" dirty="0">
              <a:solidFill>
                <a:schemeClr val="tx2"/>
              </a:solidFill>
              <a:latin typeface="Microsoft Sans Serif" panose="020B060402020202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Mixed gender crews (strength, height, stroke length)</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Mobility range of athlete </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Implications with amputees on balance</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Oar/Scull - consider shorter overall length </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Reduced inboard length with no ‘cross-over’ in PR1 and no/minimal in PR2 boats</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Oarlock heights set level</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Factor additional sitting height of athlete with seat padding/cushion</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Seat back rake angle set at &lt; 90°</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PR2 rowers should be encouraged to maximise their function and row without the backrest if possible</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Pontoon depth can impact on rigging heights</a:t>
            </a:r>
          </a:p>
          <a:p>
            <a:pPr marL="1257300" lvl="3" indent="-342900">
              <a:spcBef>
                <a:spcPct val="20000"/>
              </a:spcBef>
              <a:spcAft>
                <a:spcPts val="600"/>
              </a:spcAft>
              <a:buSzPct val="90000"/>
              <a:buBlip>
                <a:blip r:embed="rId3"/>
              </a:buBlip>
            </a:pPr>
            <a:r>
              <a:rPr lang="en-GB" sz="1600"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PR2 rowers with good sitting balance should be encouraged to row without pontoons</a:t>
            </a:r>
          </a:p>
          <a:p>
            <a:pPr marL="1257300" lvl="3" indent="-342900">
              <a:spcBef>
                <a:spcPct val="20000"/>
              </a:spcBef>
              <a:spcAft>
                <a:spcPts val="600"/>
              </a:spcAft>
              <a:buSzPct val="90000"/>
              <a:buBlip>
                <a:blip r:embed="rId3"/>
              </a:buBlip>
            </a:pP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marL="1257300" lvl="3" indent="-342900">
              <a:spcBef>
                <a:spcPct val="20000"/>
              </a:spcBef>
              <a:spcAft>
                <a:spcPts val="600"/>
              </a:spcAft>
              <a:buSzPct val="90000"/>
              <a:buBlip>
                <a:blip r:embed="rId3"/>
              </a:buBlip>
            </a:pP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marL="1257300" lvl="3" indent="-342900">
              <a:spcBef>
                <a:spcPct val="20000"/>
              </a:spcBef>
              <a:spcAft>
                <a:spcPts val="600"/>
              </a:spcAft>
              <a:buSzPct val="90000"/>
              <a:buBlip>
                <a:blip r:embed="rId3"/>
              </a:buBlip>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914400" lvl="3">
              <a:spcBef>
                <a:spcPct val="20000"/>
              </a:spcBef>
              <a:spcAft>
                <a:spcPts val="600"/>
              </a:spcAft>
              <a:buSzPct val="90000"/>
            </a:pPr>
            <a:endParaRPr lang="en-GB" dirty="0">
              <a:solidFill>
                <a:srgbClr val="1F497D"/>
              </a:solidFill>
              <a:latin typeface="Helvetica" pitchFamily="2" charset="0"/>
            </a:endParaRPr>
          </a:p>
          <a:p>
            <a:pPr marL="1257300" lvl="3" indent="-342900">
              <a:spcBef>
                <a:spcPct val="20000"/>
              </a:spcBef>
              <a:spcAft>
                <a:spcPts val="600"/>
              </a:spcAft>
              <a:buSzPct val="90000"/>
              <a:buBlip>
                <a:blip r:embed="rId3"/>
              </a:buBlip>
            </a:pPr>
            <a:endParaRPr lang="en-GB" dirty="0">
              <a:solidFill>
                <a:srgbClr val="1F497D"/>
              </a:solidFill>
              <a:latin typeface="Helvetica" pitchFamily="2" charset="0"/>
            </a:endParaRPr>
          </a:p>
          <a:p>
            <a:pPr>
              <a:spcAft>
                <a:spcPts val="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1257300" lvl="3" indent="-342900">
              <a:spcBef>
                <a:spcPct val="20000"/>
              </a:spcBef>
              <a:spcAft>
                <a:spcPts val="600"/>
              </a:spcAft>
              <a:buSzPct val="90000"/>
              <a:buBlip>
                <a:blip r:embed="rId3"/>
              </a:buBlip>
            </a:pPr>
            <a:r>
              <a:rPr lang="en-GB" dirty="0">
                <a:solidFill>
                  <a:srgbClr val="1F497D"/>
                </a:solidFill>
                <a:latin typeface="Helvetica" pitchFamily="2" charset="0"/>
              </a:rPr>
              <a:t> </a:t>
            </a:r>
            <a:endParaRPr lang="en-GB" dirty="0"/>
          </a:p>
        </p:txBody>
      </p:sp>
    </p:spTree>
    <p:extLst>
      <p:ext uri="{BB962C8B-B14F-4D97-AF65-F5344CB8AC3E}">
        <p14:creationId xmlns:p14="http://schemas.microsoft.com/office/powerpoint/2010/main" val="271150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B1ED-BC9E-7C4D-A5CE-7913C8B363CA}"/>
              </a:ext>
            </a:extLst>
          </p:cNvPr>
          <p:cNvSpPr>
            <a:spLocks noGrp="1"/>
          </p:cNvSpPr>
          <p:nvPr>
            <p:ph type="title"/>
          </p:nvPr>
        </p:nvSpPr>
        <p:spPr>
          <a:xfrm>
            <a:off x="335361" y="497710"/>
            <a:ext cx="9634956" cy="490575"/>
          </a:xfrm>
        </p:spPr>
        <p:txBody>
          <a:bodyPr>
            <a:normAutofit fontScale="90000"/>
          </a:bodyPr>
          <a:lstStyle/>
          <a:p>
            <a:r>
              <a:rPr lang="en-GB" sz="3100" dirty="0">
                <a:solidFill>
                  <a:srgbClr val="1F497D"/>
                </a:solidFill>
              </a:rPr>
              <a:t>Rigging Overlap PR1/PR2 Boats</a:t>
            </a:r>
            <a:br>
              <a:rPr lang="en-GB" dirty="0">
                <a:solidFill>
                  <a:srgbClr val="1F497D"/>
                </a:solidFill>
                <a:latin typeface="Helvetica" pitchFamily="2" charset="0"/>
              </a:rPr>
            </a:br>
            <a:endParaRPr lang="en-GB" dirty="0"/>
          </a:p>
        </p:txBody>
      </p:sp>
      <p:pic>
        <p:nvPicPr>
          <p:cNvPr id="3" name="Picture 2">
            <a:extLst>
              <a:ext uri="{FF2B5EF4-FFF2-40B4-BE49-F238E27FC236}">
                <a16:creationId xmlns:a16="http://schemas.microsoft.com/office/drawing/2014/main" id="{3FA8AF86-C5D4-D94B-9E62-F9561070393D}"/>
              </a:ext>
            </a:extLst>
          </p:cNvPr>
          <p:cNvPicPr>
            <a:picLocks noChangeAspect="1"/>
          </p:cNvPicPr>
          <p:nvPr/>
        </p:nvPicPr>
        <p:blipFill>
          <a:blip r:embed="rId3"/>
          <a:stretch>
            <a:fillRect/>
          </a:stretch>
        </p:blipFill>
        <p:spPr>
          <a:xfrm>
            <a:off x="2461518" y="1337695"/>
            <a:ext cx="7268964" cy="5230937"/>
          </a:xfrm>
          <a:prstGeom prst="rect">
            <a:avLst/>
          </a:prstGeom>
        </p:spPr>
      </p:pic>
      <p:sp>
        <p:nvSpPr>
          <p:cNvPr id="6" name="Rectangle 5">
            <a:extLst>
              <a:ext uri="{FF2B5EF4-FFF2-40B4-BE49-F238E27FC236}">
                <a16:creationId xmlns:a16="http://schemas.microsoft.com/office/drawing/2014/main" id="{E489D0A5-BCC1-434F-9365-2217500C052D}"/>
              </a:ext>
            </a:extLst>
          </p:cNvPr>
          <p:cNvSpPr/>
          <p:nvPr/>
        </p:nvSpPr>
        <p:spPr>
          <a:xfrm>
            <a:off x="2756770" y="5990958"/>
            <a:ext cx="1192955" cy="369332"/>
          </a:xfrm>
          <a:prstGeom prst="rect">
            <a:avLst/>
          </a:prstGeom>
          <a:solidFill>
            <a:schemeClr val="bg1"/>
          </a:solidFill>
        </p:spPr>
        <p:txBody>
          <a:bodyPr wrap="none">
            <a:spAutoFit/>
          </a:bodyPr>
          <a:lstStyle/>
          <a:p>
            <a:r>
              <a:rPr lang="en-GB" b="1" dirty="0"/>
              <a:t>PR1 &amp; PR2</a:t>
            </a:r>
          </a:p>
        </p:txBody>
      </p:sp>
    </p:spTree>
    <p:extLst>
      <p:ext uri="{BB962C8B-B14F-4D97-AF65-F5344CB8AC3E}">
        <p14:creationId xmlns:p14="http://schemas.microsoft.com/office/powerpoint/2010/main" val="1866370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B0DB-3F32-254A-B200-22F5F6613861}"/>
              </a:ext>
            </a:extLst>
          </p:cNvPr>
          <p:cNvSpPr>
            <a:spLocks noGrp="1"/>
          </p:cNvSpPr>
          <p:nvPr>
            <p:ph type="title"/>
          </p:nvPr>
        </p:nvSpPr>
        <p:spPr/>
        <p:txBody>
          <a:bodyPr/>
          <a:lstStyle/>
          <a:p>
            <a:r>
              <a:rPr lang="en-GB" dirty="0"/>
              <a:t>Power</a:t>
            </a:r>
          </a:p>
        </p:txBody>
      </p:sp>
      <p:sp>
        <p:nvSpPr>
          <p:cNvPr id="4" name="Rectangle 3">
            <a:extLst>
              <a:ext uri="{FF2B5EF4-FFF2-40B4-BE49-F238E27FC236}">
                <a16:creationId xmlns:a16="http://schemas.microsoft.com/office/drawing/2014/main" id="{777B9B1C-574C-514A-8A44-97E34BF30FE2}"/>
              </a:ext>
            </a:extLst>
          </p:cNvPr>
          <p:cNvSpPr/>
          <p:nvPr/>
        </p:nvSpPr>
        <p:spPr>
          <a:xfrm>
            <a:off x="7569579" y="1737182"/>
            <a:ext cx="3337543" cy="4736681"/>
          </a:xfrm>
          <a:prstGeom prst="rect">
            <a:avLst/>
          </a:prstGeom>
        </p:spPr>
        <p:txBody>
          <a:bodyPr wrap="square">
            <a:spAutoFit/>
          </a:bodyPr>
          <a:lstStyle/>
          <a:p>
            <a:pPr>
              <a:spcAft>
                <a:spcPts val="0"/>
              </a:spcAft>
            </a:pPr>
            <a:r>
              <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What we can learn from able-body sliding-seat rowing with regards to </a:t>
            </a:r>
            <a:r>
              <a:rPr lang="en-AU"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input of body segments into rowing power</a:t>
            </a:r>
            <a:r>
              <a:rPr lang="ru-RU"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a:t>
            </a: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Legs produce nearly half of rowing power</a:t>
            </a: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Trunk produces nearly one third of rowing power</a:t>
            </a: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marL="1257300" lvl="3" indent="-342900">
              <a:spcBef>
                <a:spcPct val="20000"/>
              </a:spcBef>
              <a:spcAft>
                <a:spcPts val="600"/>
              </a:spcAft>
              <a:buSzPct val="90000"/>
              <a:buBlip>
                <a:blip r:embed="rId3"/>
              </a:buBlip>
            </a:pPr>
            <a:r>
              <a:rPr lang="en-US"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Arms produce nearly one quarter of rowing power</a:t>
            </a:r>
            <a:endParaRPr lang="en-GB"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endParaRPr>
          </a:p>
          <a:p>
            <a:pPr>
              <a:spcAft>
                <a:spcPts val="0"/>
              </a:spcAft>
            </a:pPr>
            <a:r>
              <a:rPr lang="en-GB" sz="2400" b="1" dirty="0">
                <a:latin typeface="Helvetica Neue" panose="02000503000000020004" pitchFamily="2" charset="0"/>
                <a:ea typeface="Calibri" panose="020F0502020204030204" pitchFamily="34" charset="0"/>
                <a:cs typeface="Arial" panose="020B0604020202020204" pitchFamily="34" charset="0"/>
              </a:rPr>
              <a:t> </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en-US" dirty="0">
                <a:latin typeface="Helvetica Neue" panose="02000503000000020004" pitchFamily="2" charset="0"/>
                <a:ea typeface="Calibri" panose="020F0502020204030204" pitchFamily="34" charset="0"/>
                <a:cs typeface="Arial" panose="020B0604020202020204" pitchFamily="34"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ject 28">
            <a:extLst>
              <a:ext uri="{FF2B5EF4-FFF2-40B4-BE49-F238E27FC236}">
                <a16:creationId xmlns:a16="http://schemas.microsoft.com/office/drawing/2014/main" id="{C824EC73-1AED-7341-AFEA-269AB845509E}"/>
              </a:ext>
            </a:extLst>
          </p:cNvPr>
          <p:cNvPicPr/>
          <p:nvPr/>
        </p:nvPicPr>
        <p:blipFill>
          <a:blip r:embed="rId4" cstate="print">
            <a:extLst>
              <a:ext uri="{28A0092B-C50C-407E-A947-70E740481C1C}">
                <a14:useLocalDpi xmlns:a14="http://schemas.microsoft.com/office/drawing/2010/main" val="0"/>
              </a:ext>
            </a:extLst>
          </a:blip>
          <a:srcRect l="-3365" t="-2725" r="-3862" b="-3917"/>
          <a:stretch>
            <a:fillRect/>
          </a:stretch>
        </p:blipFill>
        <p:spPr bwMode="auto">
          <a:xfrm>
            <a:off x="1437952" y="1737182"/>
            <a:ext cx="6098688" cy="4044861"/>
          </a:xfrm>
          <a:prstGeom prst="rect">
            <a:avLst/>
          </a:prstGeom>
          <a:noFill/>
          <a:ln w="38100" cmpd="sng">
            <a:solidFill>
              <a:srgbClr val="000000"/>
            </a:solidFill>
            <a:miter lim="800000"/>
            <a:headEnd/>
            <a:tailEnd/>
          </a:ln>
          <a:effectLst/>
        </p:spPr>
      </p:pic>
      <p:sp>
        <p:nvSpPr>
          <p:cNvPr id="6" name="Rectangle 5">
            <a:extLst>
              <a:ext uri="{FF2B5EF4-FFF2-40B4-BE49-F238E27FC236}">
                <a16:creationId xmlns:a16="http://schemas.microsoft.com/office/drawing/2014/main" id="{F1F5A545-237F-BE4F-B6CB-F2E720E48A19}"/>
              </a:ext>
            </a:extLst>
          </p:cNvPr>
          <p:cNvSpPr/>
          <p:nvPr/>
        </p:nvSpPr>
        <p:spPr>
          <a:xfrm>
            <a:off x="2953649" y="5978968"/>
            <a:ext cx="2509020" cy="369332"/>
          </a:xfrm>
          <a:prstGeom prst="rect">
            <a:avLst/>
          </a:prstGeom>
        </p:spPr>
        <p:txBody>
          <a:bodyPr wrap="none">
            <a:spAutoFit/>
          </a:bodyPr>
          <a:lstStyle/>
          <a:p>
            <a:r>
              <a:rPr lang="en-GB" i="1" dirty="0">
                <a:latin typeface="Helvetica Neue" panose="02000503000000020004" pitchFamily="2" charset="0"/>
                <a:ea typeface="Calibri" panose="020F0502020204030204" pitchFamily="34" charset="0"/>
                <a:cs typeface="Arial" panose="020B0604020202020204" pitchFamily="34" charset="0"/>
              </a:rPr>
              <a:t> </a:t>
            </a:r>
            <a:r>
              <a:rPr lang="en-GB" sz="1600" i="1" dirty="0">
                <a:solidFill>
                  <a:schemeClr val="tx2"/>
                </a:solidFill>
                <a:latin typeface="Microsoft Sans Serif" panose="020B0604020202020204" pitchFamily="34" charset="0"/>
                <a:ea typeface="Calibri" panose="020F0502020204030204" pitchFamily="34" charset="0"/>
                <a:cs typeface="Microsoft Sans Serif" panose="020B0604020202020204" pitchFamily="34" charset="0"/>
              </a:rPr>
              <a:t>Dr Valery Kleshnev 2006</a:t>
            </a:r>
            <a:endParaRPr lang="en-GB" sz="1600" dirty="0">
              <a:solidFill>
                <a:schemeClr val="tx2"/>
              </a:solidFill>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1201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FISA">
      <a:dk1>
        <a:sysClr val="windowText" lastClr="000000"/>
      </a:dk1>
      <a:lt1>
        <a:sysClr val="window" lastClr="FFFFFF"/>
      </a:lt1>
      <a:dk2>
        <a:srgbClr val="1F497D"/>
      </a:dk2>
      <a:lt2>
        <a:srgbClr val="EEECE1"/>
      </a:lt2>
      <a:accent1>
        <a:srgbClr val="01467D"/>
      </a:accent1>
      <a:accent2>
        <a:srgbClr val="00A4E4"/>
      </a:accent2>
      <a:accent3>
        <a:srgbClr val="4F81BD"/>
      </a:accent3>
      <a:accent4>
        <a:srgbClr val="F79646"/>
      </a:accent4>
      <a:accent5>
        <a:srgbClr val="92D050"/>
      </a:accent5>
      <a:accent6>
        <a:srgbClr val="4BACC6"/>
      </a:accent6>
      <a:hlink>
        <a:srgbClr val="01467D"/>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1043</TotalTime>
  <Words>1002</Words>
  <Application>Microsoft Office PowerPoint</Application>
  <PresentationFormat>Widescreen</PresentationFormat>
  <Paragraphs>232</Paragraphs>
  <Slides>16</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Arial</vt:lpstr>
      <vt:lpstr>Calibri</vt:lpstr>
      <vt:lpstr>Helvetica</vt:lpstr>
      <vt:lpstr>Helvetica Neue</vt:lpstr>
      <vt:lpstr>Microsoft Sans Serif</vt:lpstr>
      <vt:lpstr>Times New Roman</vt:lpstr>
      <vt:lpstr>4_Office Theme</vt:lpstr>
      <vt:lpstr>Document</vt:lpstr>
      <vt:lpstr>PowerPoint Presentation</vt:lpstr>
      <vt:lpstr>PowerPoint Presentation</vt:lpstr>
      <vt:lpstr>World Rowing Championships – Gifu, Japan, 2005</vt:lpstr>
      <vt:lpstr>PR3</vt:lpstr>
      <vt:lpstr>PR3</vt:lpstr>
      <vt:lpstr>PR3</vt:lpstr>
      <vt:lpstr>PR1 &amp; PR2 (fixed seat boats)</vt:lpstr>
      <vt:lpstr>Rigging Overlap PR1/PR2 Boats </vt:lpstr>
      <vt:lpstr>Power</vt:lpstr>
      <vt:lpstr>Utilisation </vt:lpstr>
      <vt:lpstr>Fixed Seat Stroke Arcs</vt:lpstr>
      <vt:lpstr>Theoretical Stroke Arc Scenarios</vt:lpstr>
      <vt:lpstr>Current trends in Para-Rowing rigging used in international competition </vt:lpstr>
      <vt:lpstr>Summary</vt:lpstr>
      <vt:lpstr>Para-Rowing Rigging Table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when it counts</dc:title>
  <dc:creator>Jean-Christophe Rolland</dc:creator>
  <cp:lastModifiedBy>Yihuan Chang</cp:lastModifiedBy>
  <cp:revision>481</cp:revision>
  <cp:lastPrinted>2018-07-13T09:37:00Z</cp:lastPrinted>
  <dcterms:created xsi:type="dcterms:W3CDTF">2017-01-03T10:42:41Z</dcterms:created>
  <dcterms:modified xsi:type="dcterms:W3CDTF">2019-09-26T12:50:45Z</dcterms:modified>
</cp:coreProperties>
</file>